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4"/>
    <p:sldMasterId id="2147483665" r:id="rId5"/>
  </p:sldMasterIdLst>
  <p:notesMasterIdLst>
    <p:notesMasterId r:id="rId30"/>
  </p:notesMasterIdLst>
  <p:sldIdLst>
    <p:sldId id="256" r:id="rId6"/>
    <p:sldId id="257" r:id="rId7"/>
    <p:sldId id="301" r:id="rId8"/>
    <p:sldId id="290" r:id="rId9"/>
    <p:sldId id="259" r:id="rId10"/>
    <p:sldId id="300" r:id="rId11"/>
    <p:sldId id="302" r:id="rId12"/>
    <p:sldId id="260" r:id="rId13"/>
    <p:sldId id="267" r:id="rId14"/>
    <p:sldId id="261" r:id="rId15"/>
    <p:sldId id="272" r:id="rId16"/>
    <p:sldId id="291" r:id="rId17"/>
    <p:sldId id="269" r:id="rId18"/>
    <p:sldId id="289" r:id="rId19"/>
    <p:sldId id="293" r:id="rId20"/>
    <p:sldId id="305" r:id="rId21"/>
    <p:sldId id="279" r:id="rId22"/>
    <p:sldId id="280" r:id="rId23"/>
    <p:sldId id="285" r:id="rId24"/>
    <p:sldId id="288" r:id="rId25"/>
    <p:sldId id="282" r:id="rId26"/>
    <p:sldId id="283" r:id="rId27"/>
    <p:sldId id="273" r:id="rId28"/>
    <p:sldId id="304" r:id="rId2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vi Kylmälä" initials="SK" lastIdx="2" clrIdx="0">
    <p:extLst>
      <p:ext uri="{19B8F6BF-5375-455C-9EA6-DF929625EA0E}">
        <p15:presenceInfo xmlns:p15="http://schemas.microsoft.com/office/powerpoint/2012/main" userId="S::suvi.kylmala@keuda.fi::e8391dc6-d51d-490e-806f-9f28be3e37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D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66849A-FB5C-AADE-DBA4-FDF3811B0E40}" v="1890" dt="2022-11-03T09:43:43.014"/>
    <p1510:client id="{ABB1CF6F-9077-4BA9-9097-9E41C8B81686}" v="1121" dt="2022-11-03T09:50:34.6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Ei tyyliä, ei ruudukko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Ei tyyliä, taulukon ruudukko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Normaali tyyli 2 - Korostu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Normaali tyyl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Vaalea tyyli 1 - Korostus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Vaalea tyyli 1 - Korostus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23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83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BC62E-2C03-486A-8625-1D60ABC32967}" type="datetimeFigureOut">
              <a:rPr lang="fi-FI" smtClean="0"/>
              <a:t>5.6.2023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BAEDD3-A9C6-45FB-B9A3-E76F2B3F1D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5370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E52AC460-DAFF-4F18-AB90-21CDB3B1EA4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334"/>
          <a:stretch/>
        </p:blipFill>
        <p:spPr>
          <a:xfrm>
            <a:off x="1905" y="0"/>
            <a:ext cx="12190095" cy="59436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B3055B6-AB5F-47B5-A727-D67073BAE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693863"/>
            <a:ext cx="10574547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E51F47B-0376-45AD-81D8-4829B8D98C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173538"/>
            <a:ext cx="10574547" cy="112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4" name="Päivämäärän paikkamerkki 13">
            <a:extLst>
              <a:ext uri="{FF2B5EF4-FFF2-40B4-BE49-F238E27FC236}">
                <a16:creationId xmlns:a16="http://schemas.microsoft.com/office/drawing/2014/main" id="{EC2888A5-4CD3-47BE-840B-9F1928E93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27C86-0D82-41B2-895D-1F49626EB8D4}" type="datetimeFigureOut">
              <a:rPr lang="fi-FI" smtClean="0"/>
              <a:pPr/>
              <a:t>5.6.2023</a:t>
            </a:fld>
            <a:endParaRPr lang="fi-FI" dirty="0"/>
          </a:p>
        </p:txBody>
      </p:sp>
      <p:sp>
        <p:nvSpPr>
          <p:cNvPr id="15" name="Alatunnisteen paikkamerkki 14">
            <a:extLst>
              <a:ext uri="{FF2B5EF4-FFF2-40B4-BE49-F238E27FC236}">
                <a16:creationId xmlns:a16="http://schemas.microsoft.com/office/drawing/2014/main" id="{097EC143-B2E9-4796-BDCB-A0596C67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16" name="Dian numeron paikkamerkki 15">
            <a:extLst>
              <a:ext uri="{FF2B5EF4-FFF2-40B4-BE49-F238E27FC236}">
                <a16:creationId xmlns:a16="http://schemas.microsoft.com/office/drawing/2014/main" id="{2E66B57B-6506-4929-B6DC-EC4CD047A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‹#›</a:t>
            </a:fld>
            <a:r>
              <a:rPr lang="fi-FI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61142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FD04FB84-0E92-4E07-BD02-50F570C71D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2906" y="103755"/>
            <a:ext cx="1979761" cy="2043894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1AFDC21A-9BA5-44EB-B1FB-335D171C9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41221DC-7D09-4D73-AA8C-CB506184A7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97324" y="6151426"/>
            <a:ext cx="1465053" cy="532433"/>
          </a:xfrm>
          <a:prstGeom prst="rect">
            <a:avLst/>
          </a:prstGeom>
        </p:spPr>
        <p:txBody>
          <a:bodyPr/>
          <a:lstStyle/>
          <a:p>
            <a:fld id="{0EC5BAA6-F78B-4573-8E77-CF165B7F1A61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B3B6151-0AD6-4592-988E-A87F022E7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C861E5CE-68CD-4807-88F2-22D42C94A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929E14FF-8789-4646-AF4E-2A74121F96AD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838200" y="1834251"/>
            <a:ext cx="10517188" cy="41093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59712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C9D82F-1244-459D-82EF-E0D43D4E4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E8229E1-9425-4593-B0C5-BD1932D43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536057" cy="410934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6" name="Kuvan paikkamerkki 2">
            <a:extLst>
              <a:ext uri="{FF2B5EF4-FFF2-40B4-BE49-F238E27FC236}">
                <a16:creationId xmlns:a16="http://schemas.microsoft.com/office/drawing/2014/main" id="{DB4C943E-23A4-446B-B9C3-2D241808B5D4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5650302" y="1834251"/>
            <a:ext cx="5705086" cy="41093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9" name="Päivämäärän paikkamerkki 8">
            <a:extLst>
              <a:ext uri="{FF2B5EF4-FFF2-40B4-BE49-F238E27FC236}">
                <a16:creationId xmlns:a16="http://schemas.microsoft.com/office/drawing/2014/main" id="{FCA19A97-0AC0-4880-9E6A-76574F9D62C4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1597324" y="6151426"/>
            <a:ext cx="1465053" cy="532433"/>
          </a:xfrm>
          <a:prstGeom prst="rect">
            <a:avLst/>
          </a:prstGeom>
        </p:spPr>
        <p:txBody>
          <a:bodyPr/>
          <a:lstStyle/>
          <a:p>
            <a:fld id="{3FADD7C5-DA35-4F5E-A7D1-5A8BC2123634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10" name="Alatunnisteen paikkamerkki 9">
            <a:extLst>
              <a:ext uri="{FF2B5EF4-FFF2-40B4-BE49-F238E27FC236}">
                <a16:creationId xmlns:a16="http://schemas.microsoft.com/office/drawing/2014/main" id="{15FFB396-4C5A-46AC-AFD1-DD286B02964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11" name="Dian numeron paikkamerkki 10">
            <a:extLst>
              <a:ext uri="{FF2B5EF4-FFF2-40B4-BE49-F238E27FC236}">
                <a16:creationId xmlns:a16="http://schemas.microsoft.com/office/drawing/2014/main" id="{476DC635-07B3-40B6-8FF2-27815746A68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7798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C9D82F-1244-459D-82EF-E0D43D4E4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E8229E1-9425-4593-B0C5-BD1932D43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315075" cy="410934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9" name="Päivämäärän paikkamerkki 8">
            <a:extLst>
              <a:ext uri="{FF2B5EF4-FFF2-40B4-BE49-F238E27FC236}">
                <a16:creationId xmlns:a16="http://schemas.microsoft.com/office/drawing/2014/main" id="{FCA19A97-0AC0-4880-9E6A-76574F9D62C4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1597324" y="6151426"/>
            <a:ext cx="1465053" cy="532433"/>
          </a:xfrm>
          <a:prstGeom prst="rect">
            <a:avLst/>
          </a:prstGeom>
        </p:spPr>
        <p:txBody>
          <a:bodyPr/>
          <a:lstStyle/>
          <a:p>
            <a:fld id="{3FADD7C5-DA35-4F5E-A7D1-5A8BC2123634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10" name="Alatunnisteen paikkamerkki 9">
            <a:extLst>
              <a:ext uri="{FF2B5EF4-FFF2-40B4-BE49-F238E27FC236}">
                <a16:creationId xmlns:a16="http://schemas.microsoft.com/office/drawing/2014/main" id="{15FFB396-4C5A-46AC-AFD1-DD286B02964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11" name="Dian numeron paikkamerkki 10">
            <a:extLst>
              <a:ext uri="{FF2B5EF4-FFF2-40B4-BE49-F238E27FC236}">
                <a16:creationId xmlns:a16="http://schemas.microsoft.com/office/drawing/2014/main" id="{476DC635-07B3-40B6-8FF2-27815746A68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8" name="Kuvan paikkamerkki 15">
            <a:extLst>
              <a:ext uri="{FF2B5EF4-FFF2-40B4-BE49-F238E27FC236}">
                <a16:creationId xmlns:a16="http://schemas.microsoft.com/office/drawing/2014/main" id="{611283BE-E0CD-40B0-8F0E-7AF699C6FB0A}"/>
              </a:ext>
            </a:extLst>
          </p:cNvPr>
          <p:cNvSpPr>
            <a:spLocks noGrp="1" noChangeAspect="1"/>
          </p:cNvSpPr>
          <p:nvPr>
            <p:ph type="pic" sz="quarter" idx="18"/>
          </p:nvPr>
        </p:nvSpPr>
        <p:spPr>
          <a:xfrm>
            <a:off x="7539593" y="1690688"/>
            <a:ext cx="4244286" cy="4244286"/>
          </a:xfrm>
          <a:prstGeom prst="ellipse">
            <a:avLst/>
          </a:prstGeom>
        </p:spPr>
        <p:txBody>
          <a:bodyPr/>
          <a:lstStyle/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09682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92F4997-0D0E-425B-9B6F-5061F744E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52090"/>
            <a:ext cx="4206665" cy="116456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F2F16386-76C9-414E-97E3-7C9E7F3D7B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552089"/>
            <a:ext cx="6172200" cy="539151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40B776BD-EE44-4275-A3C5-EA7D403E69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837426"/>
            <a:ext cx="4206665" cy="41061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8FE72B7D-0E15-4F18-ADAF-63FC249B3B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97324" y="6151426"/>
            <a:ext cx="1465053" cy="532433"/>
          </a:xfrm>
          <a:prstGeom prst="rect">
            <a:avLst/>
          </a:prstGeom>
        </p:spPr>
        <p:txBody>
          <a:bodyPr/>
          <a:lstStyle/>
          <a:p>
            <a:fld id="{4D16070D-B6F2-4256-93C8-914D7B53FDD1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FF6A1662-40E2-45AF-8788-5439748CF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C3E2C574-2DC6-47BB-A52E-A6B5D700D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472173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C0A716A-1011-4321-B5D6-2E32A3E8E1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97324" y="6151426"/>
            <a:ext cx="1465053" cy="532433"/>
          </a:xfrm>
          <a:prstGeom prst="rect">
            <a:avLst/>
          </a:prstGeom>
        </p:spPr>
        <p:txBody>
          <a:bodyPr/>
          <a:lstStyle/>
          <a:p>
            <a:fld id="{D926D0F1-5D4A-41EE-9FA0-2C7273AE7399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B3667DF-3FBC-4029-A688-814C465D5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5C4E915-4551-4FD2-93B6-0BA07F605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4" name="Ellipsi 13">
            <a:extLst>
              <a:ext uri="{FF2B5EF4-FFF2-40B4-BE49-F238E27FC236}">
                <a16:creationId xmlns:a16="http://schemas.microsoft.com/office/drawing/2014/main" id="{C74E9304-0568-4D08-A051-4DA7EB6C563A}"/>
              </a:ext>
            </a:extLst>
          </p:cNvPr>
          <p:cNvSpPr/>
          <p:nvPr userDrawn="1"/>
        </p:nvSpPr>
        <p:spPr>
          <a:xfrm>
            <a:off x="2165230" y="1328468"/>
            <a:ext cx="1958196" cy="195819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7720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E52AC460-DAFF-4F18-AB90-21CDB3B1EA4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334"/>
          <a:stretch/>
        </p:blipFill>
        <p:spPr>
          <a:xfrm>
            <a:off x="1905" y="0"/>
            <a:ext cx="12190095" cy="59436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B3055B6-AB5F-47B5-A727-D67073BAE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693863"/>
            <a:ext cx="10574547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E51F47B-0376-45AD-81D8-4829B8D98C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173538"/>
            <a:ext cx="10574547" cy="112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4" name="Päivämäärän paikkamerkki 13">
            <a:extLst>
              <a:ext uri="{FF2B5EF4-FFF2-40B4-BE49-F238E27FC236}">
                <a16:creationId xmlns:a16="http://schemas.microsoft.com/office/drawing/2014/main" id="{EC2888A5-4CD3-47BE-840B-9F1928E93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27C86-0D82-41B2-895D-1F49626EB8D4}" type="datetimeFigureOut">
              <a:rPr lang="fi-FI" smtClean="0"/>
              <a:pPr/>
              <a:t>5.6.2023</a:t>
            </a:fld>
            <a:endParaRPr lang="fi-FI" dirty="0"/>
          </a:p>
        </p:txBody>
      </p:sp>
      <p:sp>
        <p:nvSpPr>
          <p:cNvPr id="15" name="Alatunnisteen paikkamerkki 14">
            <a:extLst>
              <a:ext uri="{FF2B5EF4-FFF2-40B4-BE49-F238E27FC236}">
                <a16:creationId xmlns:a16="http://schemas.microsoft.com/office/drawing/2014/main" id="{097EC143-B2E9-4796-BDCB-A0596C67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16" name="Dian numeron paikkamerkki 15">
            <a:extLst>
              <a:ext uri="{FF2B5EF4-FFF2-40B4-BE49-F238E27FC236}">
                <a16:creationId xmlns:a16="http://schemas.microsoft.com/office/drawing/2014/main" id="{2E66B57B-6506-4929-B6DC-EC4CD047A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‹#›</a:t>
            </a:fld>
            <a:r>
              <a:rPr lang="fi-FI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110173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Kuva 12">
            <a:extLst>
              <a:ext uri="{FF2B5EF4-FFF2-40B4-BE49-F238E27FC236}">
                <a16:creationId xmlns:a16="http://schemas.microsoft.com/office/drawing/2014/main" id="{E3BCEF55-E74C-4B71-AA8F-7A16034F8E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9051" y="767905"/>
            <a:ext cx="4331716" cy="4472040"/>
          </a:xfrm>
          <a:prstGeom prst="rect">
            <a:avLst/>
          </a:prstGeom>
        </p:spPr>
      </p:pic>
      <p:sp>
        <p:nvSpPr>
          <p:cNvPr id="14" name="Otsikko 1">
            <a:extLst>
              <a:ext uri="{FF2B5EF4-FFF2-40B4-BE49-F238E27FC236}">
                <a16:creationId xmlns:a16="http://schemas.microsoft.com/office/drawing/2014/main" id="{0C587DC5-BE89-42F9-8E59-CE7F8477B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228725"/>
            <a:ext cx="6800851" cy="285273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5" name="Alaotsikko 2">
            <a:extLst>
              <a:ext uri="{FF2B5EF4-FFF2-40B4-BE49-F238E27FC236}">
                <a16:creationId xmlns:a16="http://schemas.microsoft.com/office/drawing/2014/main" id="{AB61DE62-E11F-44E1-9138-A826752B81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173538"/>
            <a:ext cx="6800852" cy="112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9" name="Päivämäärän paikkamerkki 18">
            <a:extLst>
              <a:ext uri="{FF2B5EF4-FFF2-40B4-BE49-F238E27FC236}">
                <a16:creationId xmlns:a16="http://schemas.microsoft.com/office/drawing/2014/main" id="{E0785309-DB2D-41D1-93EB-A63951D71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27C86-0D82-41B2-895D-1F49626EB8D4}" type="datetimeFigureOut">
              <a:rPr lang="fi-FI" smtClean="0"/>
              <a:pPr/>
              <a:t>5.6.2023</a:t>
            </a:fld>
            <a:endParaRPr lang="fi-FI" dirty="0"/>
          </a:p>
        </p:txBody>
      </p:sp>
      <p:sp>
        <p:nvSpPr>
          <p:cNvPr id="20" name="Alatunnisteen paikkamerkki 19">
            <a:extLst>
              <a:ext uri="{FF2B5EF4-FFF2-40B4-BE49-F238E27FC236}">
                <a16:creationId xmlns:a16="http://schemas.microsoft.com/office/drawing/2014/main" id="{5FCA5EF3-482D-43A7-A7CD-226F07ACF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21" name="Dian numeron paikkamerkki 20">
            <a:extLst>
              <a:ext uri="{FF2B5EF4-FFF2-40B4-BE49-F238E27FC236}">
                <a16:creationId xmlns:a16="http://schemas.microsoft.com/office/drawing/2014/main" id="{86B2CF40-83DE-47A3-A916-3D0830FE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‹#›</a:t>
            </a:fld>
            <a:r>
              <a:rPr lang="fi-FI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137684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Kuvan paikkamerkki 15">
            <a:extLst>
              <a:ext uri="{FF2B5EF4-FFF2-40B4-BE49-F238E27FC236}">
                <a16:creationId xmlns:a16="http://schemas.microsoft.com/office/drawing/2014/main" id="{046AF30C-7A64-4CAA-B336-7BA83074998C}"/>
              </a:ext>
            </a:extLst>
          </p:cNvPr>
          <p:cNvSpPr>
            <a:spLocks noGrp="1" noChangeAspect="1"/>
          </p:cNvSpPr>
          <p:nvPr>
            <p:ph type="pic" sz="quarter" idx="18"/>
          </p:nvPr>
        </p:nvSpPr>
        <p:spPr>
          <a:xfrm>
            <a:off x="7639051" y="1066801"/>
            <a:ext cx="4382953" cy="4382953"/>
          </a:xfrm>
          <a:prstGeom prst="ellipse">
            <a:avLst/>
          </a:prstGeom>
        </p:spPr>
        <p:txBody>
          <a:bodyPr/>
          <a:lstStyle/>
          <a:p>
            <a:endParaRPr lang="fi-FI" dirty="0"/>
          </a:p>
        </p:txBody>
      </p:sp>
      <p:sp>
        <p:nvSpPr>
          <p:cNvPr id="15" name="Otsikko 1">
            <a:extLst>
              <a:ext uri="{FF2B5EF4-FFF2-40B4-BE49-F238E27FC236}">
                <a16:creationId xmlns:a16="http://schemas.microsoft.com/office/drawing/2014/main" id="{D5C922BD-674F-4003-BA92-1F5605697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228725"/>
            <a:ext cx="6800851" cy="285273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6" name="Alaotsikko 2">
            <a:extLst>
              <a:ext uri="{FF2B5EF4-FFF2-40B4-BE49-F238E27FC236}">
                <a16:creationId xmlns:a16="http://schemas.microsoft.com/office/drawing/2014/main" id="{8B17BC00-FB4C-4837-9797-A745B215A9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173538"/>
            <a:ext cx="6800852" cy="112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B781020-D969-45F6-A236-636A465D452A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CB627C86-0D82-41B2-895D-1F49626EB8D4}" type="datetimeFigureOut">
              <a:rPr lang="fi-FI" smtClean="0"/>
              <a:pPr/>
              <a:t>5.6.2023</a:t>
            </a:fld>
            <a:endParaRPr lang="fi-FI" dirty="0"/>
          </a:p>
        </p:txBody>
      </p:sp>
      <p:sp>
        <p:nvSpPr>
          <p:cNvPr id="17" name="Alatunnisteen paikkamerkki 16">
            <a:extLst>
              <a:ext uri="{FF2B5EF4-FFF2-40B4-BE49-F238E27FC236}">
                <a16:creationId xmlns:a16="http://schemas.microsoft.com/office/drawing/2014/main" id="{99C3B80B-AF94-45FA-A128-F104C8E45EA0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18" name="Dian numeron paikkamerkki 17">
            <a:extLst>
              <a:ext uri="{FF2B5EF4-FFF2-40B4-BE49-F238E27FC236}">
                <a16:creationId xmlns:a16="http://schemas.microsoft.com/office/drawing/2014/main" id="{03D3868B-3E9F-4ADB-87B9-A89426CF9BB6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‹#›</a:t>
            </a:fld>
            <a:r>
              <a:rPr lang="fi-FI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287081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E15249FE-F1BC-4DB2-AA0D-48225444A6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2906" y="103755"/>
            <a:ext cx="1979761" cy="2043894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2FC9D82F-1244-459D-82EF-E0D43D4E4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0717"/>
            <a:ext cx="10514162" cy="1129971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E8229E1-9425-4593-B0C5-BD1932D43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09349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A98641F-5650-4502-9114-8DAD357D68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97324" y="6151426"/>
            <a:ext cx="1465053" cy="532433"/>
          </a:xfrm>
          <a:prstGeom prst="rect">
            <a:avLst/>
          </a:prstGeom>
        </p:spPr>
        <p:txBody>
          <a:bodyPr/>
          <a:lstStyle/>
          <a:p>
            <a:fld id="{64CD952D-2424-465E-A3B3-6637A28CDE80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F337624-DCDD-4B3E-AFB7-DB5E6B7E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15E3D0F3-1172-43F7-88DD-C3B701F9C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428617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FB649983-EE23-4849-99A0-5AC88EF0D8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2" t="10714" r="52673" b="15952"/>
          <a:stretch/>
        </p:blipFill>
        <p:spPr>
          <a:xfrm flipH="1" flipV="1">
            <a:off x="-1806107" y="-1739393"/>
            <a:ext cx="3572628" cy="3578762"/>
          </a:xfrm>
          <a:prstGeom prst="ellipse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2FC9D82F-1244-459D-82EF-E0D43D4E4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6046" y="560717"/>
            <a:ext cx="9577753" cy="1129971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E8229E1-9425-4593-B0C5-BD1932D43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09349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A98641F-5650-4502-9114-8DAD357D68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97324" y="6151426"/>
            <a:ext cx="1465053" cy="532433"/>
          </a:xfrm>
          <a:prstGeom prst="rect">
            <a:avLst/>
          </a:prstGeom>
        </p:spPr>
        <p:txBody>
          <a:bodyPr/>
          <a:lstStyle/>
          <a:p>
            <a:fld id="{B62AD38B-EAFC-4691-B174-1FED33D20AAF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F337624-DCDD-4B3E-AFB7-DB5E6B7E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15E3D0F3-1172-43F7-88DD-C3B701F9C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95118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Kuva 12">
            <a:extLst>
              <a:ext uri="{FF2B5EF4-FFF2-40B4-BE49-F238E27FC236}">
                <a16:creationId xmlns:a16="http://schemas.microsoft.com/office/drawing/2014/main" id="{E3BCEF55-E74C-4B71-AA8F-7A16034F8E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9051" y="767905"/>
            <a:ext cx="4331716" cy="4472040"/>
          </a:xfrm>
          <a:prstGeom prst="rect">
            <a:avLst/>
          </a:prstGeom>
        </p:spPr>
      </p:pic>
      <p:sp>
        <p:nvSpPr>
          <p:cNvPr id="14" name="Otsikko 1">
            <a:extLst>
              <a:ext uri="{FF2B5EF4-FFF2-40B4-BE49-F238E27FC236}">
                <a16:creationId xmlns:a16="http://schemas.microsoft.com/office/drawing/2014/main" id="{0C587DC5-BE89-42F9-8E59-CE7F8477B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228725"/>
            <a:ext cx="6800851" cy="285273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5" name="Alaotsikko 2">
            <a:extLst>
              <a:ext uri="{FF2B5EF4-FFF2-40B4-BE49-F238E27FC236}">
                <a16:creationId xmlns:a16="http://schemas.microsoft.com/office/drawing/2014/main" id="{AB61DE62-E11F-44E1-9138-A826752B81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173538"/>
            <a:ext cx="6800852" cy="112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9" name="Päivämäärän paikkamerkki 18">
            <a:extLst>
              <a:ext uri="{FF2B5EF4-FFF2-40B4-BE49-F238E27FC236}">
                <a16:creationId xmlns:a16="http://schemas.microsoft.com/office/drawing/2014/main" id="{E0785309-DB2D-41D1-93EB-A63951D71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27C86-0D82-41B2-895D-1F49626EB8D4}" type="datetimeFigureOut">
              <a:rPr lang="fi-FI" smtClean="0"/>
              <a:pPr/>
              <a:t>5.6.2023</a:t>
            </a:fld>
            <a:endParaRPr lang="fi-FI" dirty="0"/>
          </a:p>
        </p:txBody>
      </p:sp>
      <p:sp>
        <p:nvSpPr>
          <p:cNvPr id="20" name="Alatunnisteen paikkamerkki 19">
            <a:extLst>
              <a:ext uri="{FF2B5EF4-FFF2-40B4-BE49-F238E27FC236}">
                <a16:creationId xmlns:a16="http://schemas.microsoft.com/office/drawing/2014/main" id="{5FCA5EF3-482D-43A7-A7CD-226F07ACF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21" name="Dian numeron paikkamerkki 20">
            <a:extLst>
              <a:ext uri="{FF2B5EF4-FFF2-40B4-BE49-F238E27FC236}">
                <a16:creationId xmlns:a16="http://schemas.microsoft.com/office/drawing/2014/main" id="{86B2CF40-83DE-47A3-A916-3D0830FE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‹#›</a:t>
            </a:fld>
            <a:r>
              <a:rPr lang="fi-FI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81569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FB649983-EE23-4849-99A0-5AC88EF0D8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2" t="10714" r="52673" b="15952"/>
          <a:stretch/>
        </p:blipFill>
        <p:spPr>
          <a:xfrm flipH="1" flipV="1">
            <a:off x="-1806107" y="5055183"/>
            <a:ext cx="3572628" cy="3578762"/>
          </a:xfrm>
          <a:prstGeom prst="ellipse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2FC9D82F-1244-459D-82EF-E0D43D4E4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0717"/>
            <a:ext cx="10515600" cy="1129971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E8229E1-9425-4593-B0C5-BD1932D43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09349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A98641F-5650-4502-9114-8DAD357D68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97324" y="6151426"/>
            <a:ext cx="1465053" cy="532433"/>
          </a:xfrm>
          <a:prstGeom prst="rect">
            <a:avLst/>
          </a:prstGeom>
        </p:spPr>
        <p:txBody>
          <a:bodyPr/>
          <a:lstStyle/>
          <a:p>
            <a:fld id="{0DBEE309-13A7-4617-875D-6F6C66CD3925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F337624-DCDD-4B3E-AFB7-DB5E6B7E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15E3D0F3-1172-43F7-88DD-C3B701F9C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037463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FB649983-EE23-4849-99A0-5AC88EF0D8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2" t="10714" r="52673" b="15952"/>
          <a:stretch/>
        </p:blipFill>
        <p:spPr>
          <a:xfrm flipH="1" flipV="1">
            <a:off x="10072301" y="-1739393"/>
            <a:ext cx="3572628" cy="3578762"/>
          </a:xfrm>
          <a:prstGeom prst="ellipse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2FC9D82F-1244-459D-82EF-E0D43D4E4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0717"/>
            <a:ext cx="10515599" cy="1129971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E8229E1-9425-4593-B0C5-BD1932D43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09349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A98641F-5650-4502-9114-8DAD357D68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97324" y="6151426"/>
            <a:ext cx="1465053" cy="532433"/>
          </a:xfrm>
          <a:prstGeom prst="rect">
            <a:avLst/>
          </a:prstGeom>
        </p:spPr>
        <p:txBody>
          <a:bodyPr/>
          <a:lstStyle/>
          <a:p>
            <a:fld id="{0E14A25E-CABB-4553-97D6-BF44CD008CC9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F337624-DCDD-4B3E-AFB7-DB5E6B7E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15E3D0F3-1172-43F7-88DD-C3B701F9C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654796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>
            <a:extLst>
              <a:ext uri="{FF2B5EF4-FFF2-40B4-BE49-F238E27FC236}">
                <a16:creationId xmlns:a16="http://schemas.microsoft.com/office/drawing/2014/main" id="{9B7B4FB2-4D8A-4DCE-A19E-E1C62E6FDB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2906" y="103755"/>
            <a:ext cx="1979761" cy="2043894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2E6B907D-2A85-408A-9512-CF6C7B39E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CE1E87-3BC6-45BB-84C2-2B8A1ADDE2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09349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4862E48-53EC-4838-BB62-101AC072B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0934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1D36552D-55A2-418B-85B5-CDC2057C99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97324" y="6151426"/>
            <a:ext cx="1465053" cy="532433"/>
          </a:xfrm>
          <a:prstGeom prst="rect">
            <a:avLst/>
          </a:prstGeom>
        </p:spPr>
        <p:txBody>
          <a:bodyPr/>
          <a:lstStyle/>
          <a:p>
            <a:fld id="{6253E318-A3D7-40FB-81EA-84ACE72F5F6C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2369CCA5-24FA-43A0-B624-B82733C97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A9AE3934-B0BF-4399-A888-F6D6744DB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34362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Kuva 12">
            <a:extLst>
              <a:ext uri="{FF2B5EF4-FFF2-40B4-BE49-F238E27FC236}">
                <a16:creationId xmlns:a16="http://schemas.microsoft.com/office/drawing/2014/main" id="{5D5516BA-1463-4347-84ED-8682A7D6E0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2906" y="103755"/>
            <a:ext cx="1979761" cy="2043894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93A5A96-5F29-4252-800E-9303A1019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55110"/>
            <a:ext cx="10515600" cy="1138597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FD90C97-8B8F-40FD-BDDA-D6BF67478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0193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0D893BD-2817-4A32-B3C6-728594F2DE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842297"/>
            <a:ext cx="5157787" cy="3092677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33D7360-BA38-41B0-9CC4-C558A75E55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0193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A8422600-70E0-4C43-9B66-DB1B9EF9B4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42297"/>
            <a:ext cx="5183188" cy="3092677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7593EAC2-2528-4646-81BC-D1B76369D5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97324" y="6151426"/>
            <a:ext cx="1465053" cy="532433"/>
          </a:xfrm>
          <a:prstGeom prst="rect">
            <a:avLst/>
          </a:prstGeom>
        </p:spPr>
        <p:txBody>
          <a:bodyPr/>
          <a:lstStyle/>
          <a:p>
            <a:fld id="{B2ABEC2A-953E-4EF2-83B7-166484ECA267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4E540B32-76A5-4DB7-82CD-E90F827B1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783ACB8A-5B3C-4F87-8485-074AE63D2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3787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FD04FB84-0E92-4E07-BD02-50F570C71D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2906" y="103755"/>
            <a:ext cx="1979761" cy="2043894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1AFDC21A-9BA5-44EB-B1FB-335D171C9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41221DC-7D09-4D73-AA8C-CB506184A7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97324" y="6151426"/>
            <a:ext cx="1465053" cy="532433"/>
          </a:xfrm>
          <a:prstGeom prst="rect">
            <a:avLst/>
          </a:prstGeom>
        </p:spPr>
        <p:txBody>
          <a:bodyPr/>
          <a:lstStyle/>
          <a:p>
            <a:fld id="{0EC5BAA6-F78B-4573-8E77-CF165B7F1A61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B3B6151-0AD6-4592-988E-A87F022E7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C861E5CE-68CD-4807-88F2-22D42C94A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929E14FF-8789-4646-AF4E-2A74121F96AD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838200" y="1834251"/>
            <a:ext cx="10517188" cy="41093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073992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C9D82F-1244-459D-82EF-E0D43D4E4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E8229E1-9425-4593-B0C5-BD1932D43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536057" cy="4109349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6" name="Kuvan paikkamerkki 2">
            <a:extLst>
              <a:ext uri="{FF2B5EF4-FFF2-40B4-BE49-F238E27FC236}">
                <a16:creationId xmlns:a16="http://schemas.microsoft.com/office/drawing/2014/main" id="{DB4C943E-23A4-446B-B9C3-2D241808B5D4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5650302" y="1834251"/>
            <a:ext cx="5705086" cy="41093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9" name="Päivämäärän paikkamerkki 8">
            <a:extLst>
              <a:ext uri="{FF2B5EF4-FFF2-40B4-BE49-F238E27FC236}">
                <a16:creationId xmlns:a16="http://schemas.microsoft.com/office/drawing/2014/main" id="{FCA19A97-0AC0-4880-9E6A-76574F9D62C4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1597324" y="6151426"/>
            <a:ext cx="1465053" cy="532433"/>
          </a:xfrm>
          <a:prstGeom prst="rect">
            <a:avLst/>
          </a:prstGeom>
        </p:spPr>
        <p:txBody>
          <a:bodyPr/>
          <a:lstStyle/>
          <a:p>
            <a:fld id="{3FADD7C5-DA35-4F5E-A7D1-5A8BC2123634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10" name="Alatunnisteen paikkamerkki 9">
            <a:extLst>
              <a:ext uri="{FF2B5EF4-FFF2-40B4-BE49-F238E27FC236}">
                <a16:creationId xmlns:a16="http://schemas.microsoft.com/office/drawing/2014/main" id="{15FFB396-4C5A-46AC-AFD1-DD286B02964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11" name="Dian numeron paikkamerkki 10">
            <a:extLst>
              <a:ext uri="{FF2B5EF4-FFF2-40B4-BE49-F238E27FC236}">
                <a16:creationId xmlns:a16="http://schemas.microsoft.com/office/drawing/2014/main" id="{476DC635-07B3-40B6-8FF2-27815746A68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027934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C9D82F-1244-459D-82EF-E0D43D4E4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E8229E1-9425-4593-B0C5-BD1932D43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315075" cy="4109349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9" name="Päivämäärän paikkamerkki 8">
            <a:extLst>
              <a:ext uri="{FF2B5EF4-FFF2-40B4-BE49-F238E27FC236}">
                <a16:creationId xmlns:a16="http://schemas.microsoft.com/office/drawing/2014/main" id="{FCA19A97-0AC0-4880-9E6A-76574F9D62C4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1597324" y="6151426"/>
            <a:ext cx="1465053" cy="532433"/>
          </a:xfrm>
          <a:prstGeom prst="rect">
            <a:avLst/>
          </a:prstGeom>
        </p:spPr>
        <p:txBody>
          <a:bodyPr/>
          <a:lstStyle/>
          <a:p>
            <a:fld id="{3FADD7C5-DA35-4F5E-A7D1-5A8BC2123634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10" name="Alatunnisteen paikkamerkki 9">
            <a:extLst>
              <a:ext uri="{FF2B5EF4-FFF2-40B4-BE49-F238E27FC236}">
                <a16:creationId xmlns:a16="http://schemas.microsoft.com/office/drawing/2014/main" id="{15FFB396-4C5A-46AC-AFD1-DD286B02964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11" name="Dian numeron paikkamerkki 10">
            <a:extLst>
              <a:ext uri="{FF2B5EF4-FFF2-40B4-BE49-F238E27FC236}">
                <a16:creationId xmlns:a16="http://schemas.microsoft.com/office/drawing/2014/main" id="{476DC635-07B3-40B6-8FF2-27815746A68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8" name="Kuvan paikkamerkki 15">
            <a:extLst>
              <a:ext uri="{FF2B5EF4-FFF2-40B4-BE49-F238E27FC236}">
                <a16:creationId xmlns:a16="http://schemas.microsoft.com/office/drawing/2014/main" id="{611283BE-E0CD-40B0-8F0E-7AF699C6FB0A}"/>
              </a:ext>
            </a:extLst>
          </p:cNvPr>
          <p:cNvSpPr>
            <a:spLocks noGrp="1" noChangeAspect="1"/>
          </p:cNvSpPr>
          <p:nvPr>
            <p:ph type="pic" sz="quarter" idx="18"/>
          </p:nvPr>
        </p:nvSpPr>
        <p:spPr>
          <a:xfrm>
            <a:off x="7539593" y="1690688"/>
            <a:ext cx="4244286" cy="4244286"/>
          </a:xfrm>
          <a:prstGeom prst="ellipse">
            <a:avLst/>
          </a:prstGeom>
        </p:spPr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640927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92F4997-0D0E-425B-9B6F-5061F744E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52090"/>
            <a:ext cx="4206665" cy="116456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F2F16386-76C9-414E-97E3-7C9E7F3D7B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552089"/>
            <a:ext cx="6172200" cy="539151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40B776BD-EE44-4275-A3C5-EA7D403E69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837426"/>
            <a:ext cx="4206665" cy="41061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8FE72B7D-0E15-4F18-ADAF-63FC249B3B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97324" y="6151426"/>
            <a:ext cx="1465053" cy="532433"/>
          </a:xfrm>
          <a:prstGeom prst="rect">
            <a:avLst/>
          </a:prstGeom>
        </p:spPr>
        <p:txBody>
          <a:bodyPr/>
          <a:lstStyle/>
          <a:p>
            <a:fld id="{4D16070D-B6F2-4256-93C8-914D7B53FDD1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FF6A1662-40E2-45AF-8788-5439748CF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C3E2C574-2DC6-47BB-A52E-A6B5D700D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81406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C0A716A-1011-4321-B5D6-2E32A3E8E1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97324" y="6151426"/>
            <a:ext cx="1465053" cy="532433"/>
          </a:xfrm>
          <a:prstGeom prst="rect">
            <a:avLst/>
          </a:prstGeom>
        </p:spPr>
        <p:txBody>
          <a:bodyPr/>
          <a:lstStyle/>
          <a:p>
            <a:fld id="{D926D0F1-5D4A-41EE-9FA0-2C7273AE7399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B3667DF-3FBC-4029-A688-814C465D5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5C4E915-4551-4FD2-93B6-0BA07F605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4" name="Ellipsi 13">
            <a:extLst>
              <a:ext uri="{FF2B5EF4-FFF2-40B4-BE49-F238E27FC236}">
                <a16:creationId xmlns:a16="http://schemas.microsoft.com/office/drawing/2014/main" id="{C74E9304-0568-4D08-A051-4DA7EB6C563A}"/>
              </a:ext>
            </a:extLst>
          </p:cNvPr>
          <p:cNvSpPr/>
          <p:nvPr userDrawn="1"/>
        </p:nvSpPr>
        <p:spPr>
          <a:xfrm>
            <a:off x="2165230" y="1328468"/>
            <a:ext cx="1958196" cy="195819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0089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Kuvan paikkamerkki 15">
            <a:extLst>
              <a:ext uri="{FF2B5EF4-FFF2-40B4-BE49-F238E27FC236}">
                <a16:creationId xmlns:a16="http://schemas.microsoft.com/office/drawing/2014/main" id="{046AF30C-7A64-4CAA-B336-7BA83074998C}"/>
              </a:ext>
            </a:extLst>
          </p:cNvPr>
          <p:cNvSpPr>
            <a:spLocks noGrp="1" noChangeAspect="1"/>
          </p:cNvSpPr>
          <p:nvPr>
            <p:ph type="pic" sz="quarter" idx="18"/>
          </p:nvPr>
        </p:nvSpPr>
        <p:spPr>
          <a:xfrm>
            <a:off x="7639051" y="1066801"/>
            <a:ext cx="4382953" cy="4382953"/>
          </a:xfrm>
          <a:prstGeom prst="ellipse">
            <a:avLst/>
          </a:prstGeom>
        </p:spPr>
        <p:txBody>
          <a:bodyPr/>
          <a:lstStyle/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15" name="Otsikko 1">
            <a:extLst>
              <a:ext uri="{FF2B5EF4-FFF2-40B4-BE49-F238E27FC236}">
                <a16:creationId xmlns:a16="http://schemas.microsoft.com/office/drawing/2014/main" id="{D5C922BD-674F-4003-BA92-1F5605697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228725"/>
            <a:ext cx="6800851" cy="285273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6" name="Alaotsikko 2">
            <a:extLst>
              <a:ext uri="{FF2B5EF4-FFF2-40B4-BE49-F238E27FC236}">
                <a16:creationId xmlns:a16="http://schemas.microsoft.com/office/drawing/2014/main" id="{8B17BC00-FB4C-4837-9797-A745B215A9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173538"/>
            <a:ext cx="6800852" cy="112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B781020-D969-45F6-A236-636A465D452A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CB627C86-0D82-41B2-895D-1F49626EB8D4}" type="datetimeFigureOut">
              <a:rPr lang="fi-FI" smtClean="0"/>
              <a:pPr/>
              <a:t>5.6.2023</a:t>
            </a:fld>
            <a:endParaRPr lang="fi-FI" dirty="0"/>
          </a:p>
        </p:txBody>
      </p:sp>
      <p:sp>
        <p:nvSpPr>
          <p:cNvPr id="17" name="Alatunnisteen paikkamerkki 16">
            <a:extLst>
              <a:ext uri="{FF2B5EF4-FFF2-40B4-BE49-F238E27FC236}">
                <a16:creationId xmlns:a16="http://schemas.microsoft.com/office/drawing/2014/main" id="{99C3B80B-AF94-45FA-A128-F104C8E45EA0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18" name="Dian numeron paikkamerkki 17">
            <a:extLst>
              <a:ext uri="{FF2B5EF4-FFF2-40B4-BE49-F238E27FC236}">
                <a16:creationId xmlns:a16="http://schemas.microsoft.com/office/drawing/2014/main" id="{03D3868B-3E9F-4ADB-87B9-A89426CF9BB6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‹#›</a:t>
            </a:fld>
            <a:r>
              <a:rPr lang="fi-FI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72301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E15249FE-F1BC-4DB2-AA0D-48225444A6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2906" y="103755"/>
            <a:ext cx="1979761" cy="2043894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2FC9D82F-1244-459D-82EF-E0D43D4E4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0717"/>
            <a:ext cx="10514162" cy="1129971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E8229E1-9425-4593-B0C5-BD1932D43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0934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A98641F-5650-4502-9114-8DAD357D68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97324" y="6151426"/>
            <a:ext cx="1465053" cy="532433"/>
          </a:xfrm>
          <a:prstGeom prst="rect">
            <a:avLst/>
          </a:prstGeom>
        </p:spPr>
        <p:txBody>
          <a:bodyPr/>
          <a:lstStyle/>
          <a:p>
            <a:fld id="{64CD952D-2424-465E-A3B3-6637A28CDE80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F337624-DCDD-4B3E-AFB7-DB5E6B7E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15E3D0F3-1172-43F7-88DD-C3B701F9C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59089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FB649983-EE23-4849-99A0-5AC88EF0D8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2" t="10714" r="52673" b="15952"/>
          <a:stretch/>
        </p:blipFill>
        <p:spPr>
          <a:xfrm flipH="1" flipV="1">
            <a:off x="-1806107" y="-1739393"/>
            <a:ext cx="3572628" cy="3578762"/>
          </a:xfrm>
          <a:prstGeom prst="ellipse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2FC9D82F-1244-459D-82EF-E0D43D4E4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6046" y="560717"/>
            <a:ext cx="9577753" cy="1129971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E8229E1-9425-4593-B0C5-BD1932D43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0934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A98641F-5650-4502-9114-8DAD357D68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97324" y="6151426"/>
            <a:ext cx="1465053" cy="532433"/>
          </a:xfrm>
          <a:prstGeom prst="rect">
            <a:avLst/>
          </a:prstGeom>
        </p:spPr>
        <p:txBody>
          <a:bodyPr/>
          <a:lstStyle/>
          <a:p>
            <a:fld id="{B62AD38B-EAFC-4691-B174-1FED33D20AAF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F337624-DCDD-4B3E-AFB7-DB5E6B7E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15E3D0F3-1172-43F7-88DD-C3B701F9C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88916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FB649983-EE23-4849-99A0-5AC88EF0D8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2" t="10714" r="52673" b="15952"/>
          <a:stretch/>
        </p:blipFill>
        <p:spPr>
          <a:xfrm flipH="1" flipV="1">
            <a:off x="-1806107" y="5055183"/>
            <a:ext cx="3572628" cy="3578762"/>
          </a:xfrm>
          <a:prstGeom prst="ellipse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2FC9D82F-1244-459D-82EF-E0D43D4E4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0717"/>
            <a:ext cx="10515600" cy="1129971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E8229E1-9425-4593-B0C5-BD1932D43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0934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A98641F-5650-4502-9114-8DAD357D68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97324" y="6151426"/>
            <a:ext cx="1465053" cy="532433"/>
          </a:xfrm>
          <a:prstGeom prst="rect">
            <a:avLst/>
          </a:prstGeom>
        </p:spPr>
        <p:txBody>
          <a:bodyPr/>
          <a:lstStyle/>
          <a:p>
            <a:fld id="{0DBEE309-13A7-4617-875D-6F6C66CD3925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F337624-DCDD-4B3E-AFB7-DB5E6B7E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15E3D0F3-1172-43F7-88DD-C3B701F9C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56829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FB649983-EE23-4849-99A0-5AC88EF0D8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2" t="10714" r="52673" b="15952"/>
          <a:stretch/>
        </p:blipFill>
        <p:spPr>
          <a:xfrm flipH="1" flipV="1">
            <a:off x="10072301" y="-1739393"/>
            <a:ext cx="3572628" cy="3578762"/>
          </a:xfrm>
          <a:prstGeom prst="ellipse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2FC9D82F-1244-459D-82EF-E0D43D4E4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0717"/>
            <a:ext cx="10515599" cy="1129971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E8229E1-9425-4593-B0C5-BD1932D43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0934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A98641F-5650-4502-9114-8DAD357D68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97324" y="6151426"/>
            <a:ext cx="1465053" cy="532433"/>
          </a:xfrm>
          <a:prstGeom prst="rect">
            <a:avLst/>
          </a:prstGeom>
        </p:spPr>
        <p:txBody>
          <a:bodyPr/>
          <a:lstStyle/>
          <a:p>
            <a:fld id="{0E14A25E-CABB-4553-97D6-BF44CD008CC9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F337624-DCDD-4B3E-AFB7-DB5E6B7E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15E3D0F3-1172-43F7-88DD-C3B701F9C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43241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>
            <a:extLst>
              <a:ext uri="{FF2B5EF4-FFF2-40B4-BE49-F238E27FC236}">
                <a16:creationId xmlns:a16="http://schemas.microsoft.com/office/drawing/2014/main" id="{9B7B4FB2-4D8A-4DCE-A19E-E1C62E6FDB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2906" y="103755"/>
            <a:ext cx="1979761" cy="2043894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2E6B907D-2A85-408A-9512-CF6C7B39E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CE1E87-3BC6-45BB-84C2-2B8A1ADDE2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0934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4862E48-53EC-4838-BB62-101AC072B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0934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1D36552D-55A2-418B-85B5-CDC2057C99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97324" y="6151426"/>
            <a:ext cx="1465053" cy="532433"/>
          </a:xfrm>
          <a:prstGeom prst="rect">
            <a:avLst/>
          </a:prstGeom>
        </p:spPr>
        <p:txBody>
          <a:bodyPr/>
          <a:lstStyle/>
          <a:p>
            <a:fld id="{6253E318-A3D7-40FB-81EA-84ACE72F5F6C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2369CCA5-24FA-43A0-B624-B82733C97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A9AE3934-B0BF-4399-A888-F6D6744DB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22116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Kuva 12">
            <a:extLst>
              <a:ext uri="{FF2B5EF4-FFF2-40B4-BE49-F238E27FC236}">
                <a16:creationId xmlns:a16="http://schemas.microsoft.com/office/drawing/2014/main" id="{5D5516BA-1463-4347-84ED-8682A7D6E0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2906" y="103755"/>
            <a:ext cx="1979761" cy="2043894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93A5A96-5F29-4252-800E-9303A1019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55110"/>
            <a:ext cx="10515600" cy="1138597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FD90C97-8B8F-40FD-BDDA-D6BF67478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0193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0D893BD-2817-4A32-B3C6-728594F2DE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842297"/>
            <a:ext cx="5157787" cy="309267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33D7360-BA38-41B0-9CC4-C558A75E55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0193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A8422600-70E0-4C43-9B66-DB1B9EF9B4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42297"/>
            <a:ext cx="5183188" cy="309267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7593EAC2-2528-4646-81BC-D1B76369D5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97324" y="6151426"/>
            <a:ext cx="1465053" cy="532433"/>
          </a:xfrm>
          <a:prstGeom prst="rect">
            <a:avLst/>
          </a:prstGeom>
        </p:spPr>
        <p:txBody>
          <a:bodyPr/>
          <a:lstStyle/>
          <a:p>
            <a:fld id="{B2ABEC2A-953E-4EF2-83B7-166484ECA267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4E540B32-76A5-4DB7-82CD-E90F827B1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783ACB8A-5B3C-4F87-8485-074AE63D2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8348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60133B56-8FE2-4B0B-95C5-A80DEA8EE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0717"/>
            <a:ext cx="10515599" cy="11299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136E965-D72C-409A-B184-C176B691BF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17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6681745-22EE-4268-AAFF-A0AA33B4B7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151425"/>
            <a:ext cx="628291" cy="532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fld id="{9D3CA140-FF35-4452-9742-757AA58294AB}" type="slidenum">
              <a:rPr lang="fi-FI" smtClean="0"/>
              <a:pPr algn="l"/>
              <a:t>‹#›</a:t>
            </a:fld>
            <a:r>
              <a:rPr lang="fi-FI"/>
              <a:t> </a:t>
            </a:r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CED4616E-764B-4410-8BCF-71C1B9F2A313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53924" y="6120946"/>
            <a:ext cx="1721006" cy="607664"/>
          </a:xfrm>
          <a:prstGeom prst="rect">
            <a:avLst/>
          </a:prstGeom>
        </p:spPr>
      </p:pic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DB63BB1-75C2-4218-8769-4467F77A19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151426"/>
            <a:ext cx="4114800" cy="5700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b="1" dirty="0"/>
              <a:t>&gt;&gt; keuda.fi</a:t>
            </a:r>
          </a:p>
          <a:p>
            <a:r>
              <a:rPr lang="fi-FI" dirty="0"/>
              <a:t>#kestävä #saavutettava #uniikki</a:t>
            </a:r>
          </a:p>
          <a:p>
            <a:r>
              <a:rPr lang="fi-FI" dirty="0"/>
              <a:t>#omapolku #</a:t>
            </a:r>
            <a:r>
              <a:rPr lang="fi-FI" dirty="0" err="1"/>
              <a:t>työelämäävarten</a:t>
            </a:r>
            <a:r>
              <a:rPr lang="fi-FI" dirty="0"/>
              <a:t> 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FD17BF93-AFA5-4811-81F5-4A77493951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595886" y="6356351"/>
            <a:ext cx="1985513" cy="3275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627C86-0D82-41B2-895D-1F49626EB8D4}" type="datetimeFigureOut">
              <a:rPr lang="fi-FI" smtClean="0"/>
              <a:pPr/>
              <a:t>5.6.2023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84701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3" r:id="rId3"/>
    <p:sldLayoutId id="2147483662" r:id="rId4"/>
    <p:sldLayoutId id="2147483650" r:id="rId5"/>
    <p:sldLayoutId id="2147483660" r:id="rId6"/>
    <p:sldLayoutId id="2147483680" r:id="rId7"/>
    <p:sldLayoutId id="2147483652" r:id="rId8"/>
    <p:sldLayoutId id="2147483653" r:id="rId9"/>
    <p:sldLayoutId id="2147483654" r:id="rId10"/>
    <p:sldLayoutId id="2147483682" r:id="rId11"/>
    <p:sldLayoutId id="2147483664" r:id="rId12"/>
    <p:sldLayoutId id="2147483657" r:id="rId13"/>
    <p:sldLayoutId id="2147483655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istuminen, ruoka, tietokone, kannettava&#10;&#10;Kuvaus luotu automaattisesti">
            <a:extLst>
              <a:ext uri="{FF2B5EF4-FFF2-40B4-BE49-F238E27FC236}">
                <a16:creationId xmlns:a16="http://schemas.microsoft.com/office/drawing/2014/main" id="{68F7885D-F9E4-409D-A103-A6B799058146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3924" y="6110066"/>
            <a:ext cx="1721006" cy="611410"/>
          </a:xfrm>
          <a:prstGeom prst="rect">
            <a:avLst/>
          </a:prstGeom>
        </p:spPr>
      </p:pic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60133B56-8FE2-4B0B-95C5-A80DEA8EE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0717"/>
            <a:ext cx="10515599" cy="11299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136E965-D72C-409A-B184-C176B691BF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17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6681745-22EE-4268-AAFF-A0AA33B4B7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151425"/>
            <a:ext cx="628291" cy="532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fld id="{9D3CA140-FF35-4452-9742-757AA58294AB}" type="slidenum">
              <a:rPr lang="fi-FI" smtClean="0"/>
              <a:pPr algn="l"/>
              <a:t>‹#›</a:t>
            </a:fld>
            <a:r>
              <a:rPr lang="fi-FI"/>
              <a:t> 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DB63BB1-75C2-4218-8769-4467F77A19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151426"/>
            <a:ext cx="4114800" cy="5700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b="1" dirty="0"/>
              <a:t>&gt;&gt; keuda.fi</a:t>
            </a:r>
          </a:p>
          <a:p>
            <a:r>
              <a:rPr lang="fi-FI" dirty="0"/>
              <a:t>#kestävä #saavutettava #uniikki</a:t>
            </a:r>
          </a:p>
          <a:p>
            <a:r>
              <a:rPr lang="fi-FI" dirty="0"/>
              <a:t>#omapolku #</a:t>
            </a:r>
            <a:r>
              <a:rPr lang="fi-FI" dirty="0" err="1"/>
              <a:t>työelämäävarten</a:t>
            </a:r>
            <a:r>
              <a:rPr lang="fi-FI" dirty="0"/>
              <a:t> 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FD17BF93-AFA5-4811-81F5-4A77493951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595886" y="6356351"/>
            <a:ext cx="1985513" cy="3275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627C86-0D82-41B2-895D-1F49626EB8D4}" type="datetimeFigureOut">
              <a:rPr lang="fi-FI" smtClean="0"/>
              <a:pPr/>
              <a:t>5.6.2023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8952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hybrislehti.net/hybris-12012/kuluttajan-eettisen-valinnan-vaikeus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international@keuda.fi" TargetMode="External"/><Relationship Id="rId2" Type="http://schemas.openxmlformats.org/officeDocument/2006/relationships/hyperlink" Target="mailto:suvi.kylmala@keuda.fi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keudanmatkassa.com/801-2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eperusteet.opintopolku.fi/#/fi/toteutussuunnitelma/2885705/ammatillinen/sisalto/3261326" TargetMode="Externa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eperusteet.opintopolku.fi/#/fi/toteutussuunnitelma/2885705/ammatillinen/sisalto/3261326" TargetMode="Externa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eperusteet.opintopolku.fi/#/fi/toteutussuunnitelma/3504371/ammatillinen/sisalto/3508041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1D8FFD-6354-4FD3-BBCF-2DF4CC4732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358175"/>
            <a:ext cx="10574547" cy="2387600"/>
          </a:xfrm>
        </p:spPr>
        <p:txBody>
          <a:bodyPr/>
          <a:lstStyle/>
          <a:p>
            <a:r>
              <a:rPr lang="fi-FI"/>
              <a:t>Matkaraportti </a:t>
            </a:r>
            <a:br>
              <a:rPr lang="fi-FI"/>
            </a:br>
            <a:r>
              <a:rPr lang="fi-FI"/>
              <a:t>-pohja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BB6B741-3504-4149-93A7-EDE667EDC2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AC502D6-1FBA-4547-99A9-CEC17371A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51426"/>
            <a:ext cx="4114800" cy="570050"/>
          </a:xfrm>
        </p:spPr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D896DB7-FE84-4A9C-9277-2014DE1D9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151425"/>
            <a:ext cx="628291" cy="532433"/>
          </a:xfrm>
        </p:spPr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1</a:t>
            </a:fld>
            <a:r>
              <a:rPr lang="fi-FI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89876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A283909-B43A-4329-A6D7-3F18508D0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Vapaa-aika ja majoitus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94682A-2A48-4704-B35E-725B1EA2A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6941"/>
            <a:ext cx="10515600" cy="282257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 sz="2000" dirty="0"/>
              <a:t>Mitä teit vapaa-ajalla (lisää kuvia)? Tutustuitko uusiin ihmisiin?</a:t>
            </a:r>
          </a:p>
          <a:p>
            <a:r>
              <a:rPr lang="fi-FI" sz="2000" dirty="0"/>
              <a:t>Millaista arki-elämä oli kohteessa (kaupassa käynti, pyykin pesu, jokapäiväisten asioiden hoito)?</a:t>
            </a:r>
          </a:p>
          <a:p>
            <a:r>
              <a:rPr lang="fi-FI" sz="2000" dirty="0">
                <a:latin typeface="Arial"/>
                <a:cs typeface="Arial"/>
              </a:rPr>
              <a:t>Kerro hieman asumisjärjestelyistäsi kohteessa. </a:t>
            </a:r>
          </a:p>
          <a:p>
            <a:pPr lvl="1"/>
            <a:r>
              <a:rPr lang="fi-FI" sz="1600" dirty="0">
                <a:latin typeface="Arial"/>
                <a:cs typeface="Arial"/>
              </a:rPr>
              <a:t>Miten hankit majoituksen? Jos järjestit jakson itsenäisesti, mistä kaikkialta löysit majoitusvaihtoehtoja ja mistä lopulta hankit majoituksen?</a:t>
            </a:r>
          </a:p>
          <a:p>
            <a:pPr lvl="1"/>
            <a:r>
              <a:rPr lang="fi-FI" sz="1600" dirty="0">
                <a:latin typeface="Arial"/>
                <a:cs typeface="Arial"/>
              </a:rPr>
              <a:t>Miten paikallinen majoitus eroaa suomalaisesta tavasta asua. </a:t>
            </a:r>
            <a:endParaRPr lang="fi-FI" sz="1600" dirty="0"/>
          </a:p>
          <a:p>
            <a:pPr lvl="1"/>
            <a:r>
              <a:rPr lang="fi-FI" sz="1600" dirty="0">
                <a:latin typeface="Arial"/>
                <a:cs typeface="Arial"/>
              </a:rPr>
              <a:t>Mitä tulevien kohteeseen lähtevien </a:t>
            </a:r>
            <a:r>
              <a:rPr lang="fi-FI" sz="1600" dirty="0" err="1">
                <a:latin typeface="Arial"/>
                <a:cs typeface="Arial"/>
              </a:rPr>
              <a:t>Keudan</a:t>
            </a:r>
            <a:r>
              <a:rPr lang="fi-FI" sz="1600" dirty="0">
                <a:latin typeface="Arial"/>
                <a:cs typeface="Arial"/>
              </a:rPr>
              <a:t> opiskelijoiden olisi hyvä tietää majoituksesta. </a:t>
            </a:r>
          </a:p>
          <a:p>
            <a:r>
              <a:rPr lang="fi-FI" sz="2000" dirty="0"/>
              <a:t>Vinkkejä vapaa-aikaan, arkielämässä pärjäämiseen ja majoitukseen liittyen kohteessa?</a:t>
            </a:r>
          </a:p>
          <a:p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894E82F-2505-444B-AD3B-2CC4FECEC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7379295-2D89-4C10-A47D-E869CA5E9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10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05181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4559B8B-49B9-4573-8E9A-0035168D6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>
                <a:latin typeface="Arial"/>
                <a:cs typeface="Arial"/>
              </a:rPr>
              <a:t>Matkustaminen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9DC73F1-4395-4F6D-8BEA-2C4ECD56C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6290"/>
            <a:ext cx="10515600" cy="25418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fi-FI" sz="1600" dirty="0">
              <a:latin typeface="Arial"/>
              <a:cs typeface="Arial"/>
            </a:endParaRPr>
          </a:p>
          <a:p>
            <a:pPr marL="0" indent="0">
              <a:buNone/>
            </a:pPr>
            <a:endParaRPr lang="fi-FI" sz="1600" dirty="0">
              <a:latin typeface="Arial"/>
              <a:cs typeface="Arial"/>
            </a:endParaRPr>
          </a:p>
          <a:p>
            <a:r>
              <a:rPr lang="fi-FI" sz="1600" dirty="0">
                <a:latin typeface="Arial"/>
                <a:cs typeface="Arial"/>
              </a:rPr>
              <a:t>Kerro omin sanoin:</a:t>
            </a:r>
          </a:p>
          <a:p>
            <a:r>
              <a:rPr lang="fi-FI" sz="1600" dirty="0">
                <a:latin typeface="Arial"/>
                <a:cs typeface="Arial"/>
              </a:rPr>
              <a:t>Miten valmistauduit lähtöön?</a:t>
            </a:r>
          </a:p>
          <a:p>
            <a:r>
              <a:rPr lang="fi-FI" sz="1600" dirty="0">
                <a:latin typeface="Arial"/>
                <a:cs typeface="Arial"/>
              </a:rPr>
              <a:t>Mistä hankit lennot?</a:t>
            </a:r>
          </a:p>
          <a:p>
            <a:r>
              <a:rPr lang="fi-FI" sz="1600" dirty="0">
                <a:latin typeface="Arial"/>
                <a:cs typeface="Arial"/>
              </a:rPr>
              <a:t>Millainen kokemus oli matkustaminen? Meno ja paluu.</a:t>
            </a:r>
          </a:p>
          <a:p>
            <a:r>
              <a:rPr lang="fi-FI" sz="1600" dirty="0">
                <a:latin typeface="Arial"/>
                <a:cs typeface="Arial"/>
              </a:rPr>
              <a:t>Millainen koronatilanne kohteessa oli? Oliko koronarajoituksia tai näkyikö korona kohteessa? </a:t>
            </a:r>
            <a:endParaRPr lang="fi-FI" sz="1600" dirty="0"/>
          </a:p>
          <a:p>
            <a:endParaRPr lang="fi-FI" sz="1600" dirty="0">
              <a:latin typeface="Arial"/>
              <a:cs typeface="Arial"/>
            </a:endParaRPr>
          </a:p>
          <a:p>
            <a:r>
              <a:rPr lang="fi-FI" sz="1600" dirty="0">
                <a:latin typeface="Arial"/>
                <a:cs typeface="Arial"/>
              </a:rPr>
              <a:t>Jos lähdit Euroopan ulkopuolelle, miten viisumi yms. maahantuloasiakirjat järjestyivät? Mistä hankit ja löysit niihin tietoa? Kaikki vinkit jakoon :) 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3FEB54B-F7A8-4D98-9D84-B4B3341DC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7865894-A46E-45F7-BF7B-6B9D917A4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11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57252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4559B8B-49B9-4573-8E9A-0035168D6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0717"/>
            <a:ext cx="9936079" cy="1129971"/>
          </a:xfrm>
        </p:spPr>
        <p:txBody>
          <a:bodyPr>
            <a:normAutofit/>
          </a:bodyPr>
          <a:lstStyle/>
          <a:p>
            <a:r>
              <a:rPr lang="fi-FI" sz="3200" dirty="0"/>
              <a:t>Terveisiä Keudan markkinointiin ja viestintäkanaviin jaettavaksi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9DC73F1-4395-4F6D-8BEA-2C4ECD56C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762" y="2210637"/>
            <a:ext cx="10515600" cy="2541838"/>
          </a:xfrm>
        </p:spPr>
        <p:txBody>
          <a:bodyPr>
            <a:normAutofit/>
          </a:bodyPr>
          <a:lstStyle/>
          <a:p>
            <a:endParaRPr lang="fi-FI" sz="2000" dirty="0"/>
          </a:p>
          <a:p>
            <a:r>
              <a:rPr lang="fi-FI" sz="2000" dirty="0"/>
              <a:t>Mitä haluaisit sanoa </a:t>
            </a:r>
            <a:r>
              <a:rPr lang="fi-FI" sz="2000" dirty="0" err="1"/>
              <a:t>kv</a:t>
            </a:r>
            <a:r>
              <a:rPr lang="fi-FI" sz="2000" dirty="0"/>
              <a:t>-jaksolle lähtöä harkitsevalle tai sitä suunnittelevalle?</a:t>
            </a:r>
          </a:p>
          <a:p>
            <a:endParaRPr lang="fi-FI" sz="2000" dirty="0"/>
          </a:p>
          <a:p>
            <a:endParaRPr lang="fi-FI" sz="2000" dirty="0"/>
          </a:p>
          <a:p>
            <a:r>
              <a:rPr lang="fi-FI" sz="2000" dirty="0"/>
              <a:t>Muita terveisiä </a:t>
            </a:r>
            <a:r>
              <a:rPr lang="fi-FI" sz="2000" dirty="0" err="1"/>
              <a:t>kv</a:t>
            </a:r>
            <a:r>
              <a:rPr lang="fi-FI" sz="2000" dirty="0"/>
              <a:t>-jaksoon liittyen Keudan markkinointiin ja viestintäkanaviin jaettavaksi: 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3FEB54B-F7A8-4D98-9D84-B4B3341DC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7865894-A46E-45F7-BF7B-6B9D917A4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12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94925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EE7E4C-871E-4C91-9DBC-6D7D20FE7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3991"/>
            <a:ext cx="10514162" cy="1129971"/>
          </a:xfrm>
        </p:spPr>
        <p:txBody>
          <a:bodyPr>
            <a:noAutofit/>
          </a:bodyPr>
          <a:lstStyle/>
          <a:p>
            <a:br>
              <a:rPr lang="fi-FI" sz="3200" dirty="0"/>
            </a:br>
            <a:r>
              <a:rPr lang="fi-FI" sz="3200" dirty="0"/>
              <a:t>Kestävän kehityksen edistäminen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B2F408A-D513-4574-852C-5BB6BB3A1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762" y="2073275"/>
            <a:ext cx="10515600" cy="3241675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r>
              <a:rPr lang="fi-FI" sz="8000" dirty="0">
                <a:latin typeface="Arial"/>
                <a:cs typeface="Arial"/>
              </a:rPr>
              <a:t>Miten kierrätys toimi kohdemaassa verrattuna Suomeen?</a:t>
            </a:r>
          </a:p>
          <a:p>
            <a:pPr lvl="1"/>
            <a:endParaRPr lang="fi-FI" sz="8000" dirty="0"/>
          </a:p>
          <a:p>
            <a:pPr lvl="1"/>
            <a:endParaRPr lang="fi-FI" sz="8000"/>
          </a:p>
          <a:p>
            <a:r>
              <a:rPr lang="fi-FI" sz="8000" dirty="0">
                <a:latin typeface="Arial"/>
                <a:cs typeface="Arial"/>
              </a:rPr>
              <a:t>Anna kolme esimerkkiä miten eettiset valinnat näkyivät työpaikalla. Tietoa asiasta löydät tästä </a:t>
            </a:r>
            <a:r>
              <a:rPr lang="fi-FI" sz="8000" dirty="0">
                <a:latin typeface="Arial"/>
                <a:cs typeface="Arial"/>
                <a:hlinkClick r:id="rId2"/>
              </a:rPr>
              <a:t>http://hybrislehti.net/hybris-12012/kuluttajan-eettisen-valinnan-vaikeus</a:t>
            </a:r>
            <a:endParaRPr lang="fi-FI" sz="8000" dirty="0">
              <a:latin typeface="Arial"/>
              <a:cs typeface="Arial"/>
            </a:endParaRPr>
          </a:p>
          <a:p>
            <a:endParaRPr lang="fi-FI" sz="8000"/>
          </a:p>
          <a:p>
            <a:r>
              <a:rPr lang="fi-FI" sz="8000" dirty="0">
                <a:latin typeface="Arial"/>
                <a:cs typeface="Arial"/>
              </a:rPr>
              <a:t>Kerro esimerkkien avulla kohdeltiinko kaikkia tasa-arvoisesti työssäoppimispaikallasi ikään, kulttuuriin, sukupuoleen, seksuaaliseen suuntautumiseen katsomatta jne.?</a:t>
            </a:r>
          </a:p>
          <a:p>
            <a:pPr marL="457200" lvl="1" indent="0">
              <a:buNone/>
            </a:pPr>
            <a:endParaRPr lang="fi-FI" sz="9600"/>
          </a:p>
          <a:p>
            <a:endParaRPr lang="fi-FI" sz="4000"/>
          </a:p>
          <a:p>
            <a:r>
              <a:rPr lang="fi-FI" sz="7200" dirty="0">
                <a:solidFill>
                  <a:srgbClr val="0070C0"/>
                </a:solidFill>
                <a:latin typeface="Arial"/>
                <a:cs typeface="Arial"/>
              </a:rPr>
              <a:t>Anna lyhyt kuvaus suullisesti ja/tai kirjallisesti ja lisää tilannetta kuvaavia valokuvia tai filminpätkä</a:t>
            </a:r>
          </a:p>
          <a:p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FDBE609-010B-4E1E-B1F5-65AE31762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EADDF5-AD3C-448E-8CE0-357580FBF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13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60154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B70410-676A-4DB5-9D29-171B276606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/>
              <a:t>Huom</a:t>
            </a:r>
            <a:r>
              <a:rPr lang="fi-FI" dirty="0"/>
              <a:t>: Tästä eteenpäin matkaraporttiasi ei julkaista keudanmatkassa.com sivuilla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ADB7D5A-0BA0-466E-9089-1471FB0A6B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6086E79-192D-41E9-A2DB-7C35A9106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8CE2-9572-4FB5-87E2-0565B2017F50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F732C4C-2D7E-4D4D-BD08-A3628BDC9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7A7F911-4E46-4B62-93CF-12AC02560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14</a:t>
            </a:fld>
            <a:r>
              <a:rPr lang="fi-FI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43959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F211FF9-95A7-4280-9E9A-4CAE946A4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60717"/>
            <a:ext cx="10441446" cy="1129971"/>
          </a:xfrm>
        </p:spPr>
        <p:txBody>
          <a:bodyPr>
            <a:normAutofit/>
          </a:bodyPr>
          <a:lstStyle/>
          <a:p>
            <a:r>
              <a:rPr lang="fi-FI" sz="4000" dirty="0"/>
              <a:t>Kysymyksiä pohdittavaksi itsenäisesti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B4D865D-E1DF-47D8-B771-F8E1699A7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3882" y="2020048"/>
            <a:ext cx="8628529" cy="38073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1400" dirty="0">
                <a:latin typeface="Arial"/>
                <a:cs typeface="Arial"/>
              </a:rPr>
              <a:t>Kokemuksen merkitys on suuri, siitä kannattaa ottaa kaikki irti ja tuoda esille työnhakutilanteissa. Pohdi mitä hyötyä ja merkitystä </a:t>
            </a:r>
            <a:r>
              <a:rPr lang="fi-FI" sz="1400" dirty="0" err="1">
                <a:latin typeface="Arial"/>
                <a:cs typeface="Arial"/>
              </a:rPr>
              <a:t>kv</a:t>
            </a:r>
            <a:r>
              <a:rPr lang="fi-FI" sz="1400" dirty="0">
                <a:latin typeface="Arial"/>
                <a:cs typeface="Arial"/>
              </a:rPr>
              <a:t>-jaksolla voisi olla urallasi? </a:t>
            </a:r>
          </a:p>
          <a:p>
            <a:endParaRPr lang="fi-FI" sz="1400" dirty="0">
              <a:latin typeface="Arial"/>
              <a:cs typeface="Arial"/>
            </a:endParaRPr>
          </a:p>
          <a:p>
            <a:r>
              <a:rPr lang="fi-FI" sz="1400" dirty="0">
                <a:latin typeface="Arial"/>
                <a:cs typeface="Arial"/>
              </a:rPr>
              <a:t>Miten hyödynnät / voisit hyödyntää kansainvälistä osaamista jatkossa työssäsi?</a:t>
            </a:r>
          </a:p>
          <a:p>
            <a:endParaRPr lang="fi-FI" sz="1400" dirty="0">
              <a:latin typeface="Arial"/>
              <a:cs typeface="Arial"/>
            </a:endParaRPr>
          </a:p>
          <a:p>
            <a:r>
              <a:rPr lang="fi-FI" sz="1400" dirty="0">
                <a:latin typeface="Arial"/>
                <a:cs typeface="Arial"/>
              </a:rPr>
              <a:t>Pohdi ja suunnittele kuinka voisit jakaa tässä raportissa mainittuja kansainvälisen osaajan oppejasi toisille työyhteisössäsi tai luokassasi tulevaisuudessa? Ole yhteydessä opettajaasi, kerro kokemuksistasi ja esittele tämä matkaraportti luokallesi sovittuna ajankohtana. </a:t>
            </a:r>
            <a:endParaRPr lang="fi-FI" sz="140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CA7AF33-1868-426D-96E0-0AB886A8E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A25E-CABB-4553-97D6-BF44CD008CC9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297D63B-44F2-4621-A4C2-AF3616CF7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11B5D29-0365-4A81-9409-F012CA4B6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15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27304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E416557-DA04-5144-A20D-1902C8ABB2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228725"/>
            <a:ext cx="7505700" cy="2852738"/>
          </a:xfrm>
        </p:spPr>
        <p:txBody>
          <a:bodyPr/>
          <a:lstStyle/>
          <a:p>
            <a:r>
              <a:rPr lang="fi-FI" dirty="0" err="1"/>
              <a:t>Kv</a:t>
            </a:r>
            <a:r>
              <a:rPr lang="fi-FI" dirty="0"/>
              <a:t>-tutkinnonosan itsearviointi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A884E56-B1AA-C50C-0894-2740E30754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C37CB52-7B85-6475-3BFD-7EFA5D345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ABEFF-F473-4CEC-9562-04180D49B0C7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328086F-50C9-AE17-65AA-965E2E876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2F49D02-BEB7-2A43-34A5-8EA00ADDC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16</a:t>
            </a:fld>
            <a:r>
              <a:rPr lang="fi-FI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86221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F8876333-4CEB-44B7-A6A3-B996811F9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849" y="1780015"/>
            <a:ext cx="10515600" cy="3365047"/>
          </a:xfrm>
          <a:ln>
            <a:solidFill>
              <a:srgbClr val="D0DD63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sz="1800" dirty="0">
                <a:latin typeface="Arial"/>
                <a:cs typeface="Arial"/>
              </a:rPr>
              <a:t>Kuinka mielestäsi osaat yllä mainitut asiat? Pohdi jokaista kohtaa erikseen ja arvioi osaamistasi myös asteikolla 1-5. </a:t>
            </a:r>
            <a:endParaRPr lang="fi-FI" sz="180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2E69191-C1C2-42A4-8EA1-00B1E8D03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A25E-CABB-4553-97D6-BF44CD008CC9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D4B2FE3-65FA-4E46-99CD-25DCE742F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17</a:t>
            </a:fld>
            <a:endParaRPr lang="fi-FI" dirty="0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8CAF60E2-E312-4B01-A751-BFBBF428C0AD}"/>
              </a:ext>
            </a:extLst>
          </p:cNvPr>
          <p:cNvSpPr txBox="1"/>
          <p:nvPr/>
        </p:nvSpPr>
        <p:spPr>
          <a:xfrm>
            <a:off x="355849" y="5311089"/>
            <a:ext cx="7010400" cy="1015663"/>
          </a:xfrm>
          <a:prstGeom prst="rect">
            <a:avLst/>
          </a:prstGeom>
          <a:noFill/>
          <a:ln>
            <a:solidFill>
              <a:srgbClr val="D0DD63"/>
            </a:solidFill>
          </a:ln>
        </p:spPr>
        <p:txBody>
          <a:bodyPr wrap="square">
            <a:spAutoFit/>
          </a:bodyPr>
          <a:lstStyle/>
          <a:p>
            <a:r>
              <a:rPr lang="fi-FI" sz="1000"/>
              <a:t>Arviontiasteikko: </a:t>
            </a:r>
          </a:p>
          <a:p>
            <a:r>
              <a:rPr lang="fi-FI" sz="1000"/>
              <a:t>1: Ohjatusti, lisäohjein.</a:t>
            </a:r>
          </a:p>
          <a:p>
            <a:r>
              <a:rPr lang="fi-FI" sz="1000"/>
              <a:t>2: Ohjeiden mukaan oma-aloitteisesti, tarvitsin harvoissa tilanteissa lisäohjeita</a:t>
            </a:r>
          </a:p>
          <a:p>
            <a:r>
              <a:rPr lang="fi-FI" sz="1000"/>
              <a:t>3: Itsenäisesti ja yhteistyökykyisesti, en tarvinnut lisäohjeita</a:t>
            </a:r>
          </a:p>
          <a:p>
            <a:r>
              <a:rPr lang="fi-FI" sz="1000"/>
              <a:t>4: Itsenäisesti ja yhteistyökykyisesti ja rakentavasti, en tarvinnut lisäohjeita. Hyödynsin tietoa. </a:t>
            </a:r>
          </a:p>
          <a:p>
            <a:r>
              <a:rPr lang="fi-FI" sz="1000"/>
              <a:t>5: Itsenäisesti ja yhteistyökykyisesti haastavissakin ongelmanratkaisutilanteissa, hyödynsin tietoa kehittäen ja antaen ehdotuksia </a:t>
            </a:r>
            <a:endParaRPr lang="fi-FI" sz="1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EBC463-099B-9D04-25F9-354AD07806E4}"/>
              </a:ext>
            </a:extLst>
          </p:cNvPr>
          <p:cNvSpPr txBox="1"/>
          <p:nvPr/>
        </p:nvSpPr>
        <p:spPr>
          <a:xfrm>
            <a:off x="355849" y="289314"/>
            <a:ext cx="5740151" cy="1384995"/>
          </a:xfrm>
          <a:prstGeom prst="rect">
            <a:avLst/>
          </a:prstGeom>
          <a:solidFill>
            <a:schemeClr val="bg1"/>
          </a:solidFill>
          <a:ln>
            <a:solidFill>
              <a:srgbClr val="D0DD63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1200" b="1" noProof="1">
                <a:cs typeface="Calibri" panose="020F0502020204030204"/>
              </a:rPr>
              <a:t>Valmistautuminen kansainvälisessä työympäristössä toimimiseen</a:t>
            </a:r>
            <a:endParaRPr lang="fi-FI" sz="1200" noProof="1">
              <a:cs typeface="Calibri" panose="020F0502020204030204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noProof="1">
                <a:cs typeface="Calibri" panose="020F0502020204030204"/>
              </a:rPr>
              <a:t>etsit tietoa ja perehdyt kansainväliseen työympäristöön ja tulevaan tehtävään</a:t>
            </a:r>
            <a:endParaRPr lang="fi-FI" sz="1200" dirty="0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noProof="1">
                <a:cs typeface="Calibri" panose="020F0502020204030204"/>
              </a:rPr>
              <a:t>perehdyit työtehtävään liittyvien maiden kulttuurii ja yhteiskuntaan?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noProof="1">
                <a:cs typeface="Calibri" panose="020F0502020204030204"/>
              </a:rPr>
              <a:t>huolehdit kansainvälisessä työtehtävässä tarvittavista järjestelyistä ja asiakirjoista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noProof="1">
                <a:cs typeface="Calibri" panose="020F0502020204030204"/>
              </a:rPr>
              <a:t>selvitit ja sovit työtehtävän tavoitteet ja sisällöt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noProof="1">
                <a:cs typeface="Calibri" panose="020F0502020204030204"/>
              </a:rPr>
              <a:t>ottaa huomioon työympäristöön ja -tehtävään liittyvät vaatimukset, tarpeet ja aikataulun</a:t>
            </a:r>
          </a:p>
        </p:txBody>
      </p:sp>
    </p:spTree>
    <p:extLst>
      <p:ext uri="{BB962C8B-B14F-4D97-AF65-F5344CB8AC3E}">
        <p14:creationId xmlns:p14="http://schemas.microsoft.com/office/powerpoint/2010/main" val="17372118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573464E-C3BC-4CBA-8B2D-1DAB48D1A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" y="1165783"/>
            <a:ext cx="10515600" cy="1129971"/>
          </a:xfrm>
        </p:spPr>
        <p:txBody>
          <a:bodyPr>
            <a:normAutofit fontScale="90000"/>
          </a:bodyPr>
          <a:lstStyle/>
          <a:p>
            <a:br>
              <a:rPr lang="fi-FI" dirty="0"/>
            </a:br>
            <a:br>
              <a:rPr lang="fi-FI" dirty="0"/>
            </a:br>
            <a:endParaRPr lang="fi-FI" dirty="0"/>
          </a:p>
        </p:txBody>
      </p:sp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F8876333-4CEB-44B7-A6A3-B996811F9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459" y="1753702"/>
            <a:ext cx="10770995" cy="3350596"/>
          </a:xfrm>
          <a:ln>
            <a:solidFill>
              <a:srgbClr val="D0DD63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sz="1800" dirty="0">
                <a:latin typeface="Arial"/>
                <a:cs typeface="Arial"/>
              </a:rPr>
              <a:t>Kuinka mielestäsi osaat yllä mainitut asiat? Pohdi jokaista kohtaa erikseen ja arvioi osaamistasi myös asteikolla 1-5.  </a:t>
            </a:r>
            <a:endParaRPr lang="fi-FI" sz="180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2E69191-C1C2-42A4-8EA1-00B1E8D03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A25E-CABB-4553-97D6-BF44CD008CC9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D4B2FE3-65FA-4E46-99CD-25DCE742F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18</a:t>
            </a:fld>
            <a:endParaRPr lang="fi-FI" dirty="0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7B0B48A9-AE05-4D72-AEDB-E7E7B2CF2F52}"/>
              </a:ext>
            </a:extLst>
          </p:cNvPr>
          <p:cNvSpPr txBox="1"/>
          <p:nvPr/>
        </p:nvSpPr>
        <p:spPr>
          <a:xfrm>
            <a:off x="329459" y="5291689"/>
            <a:ext cx="7010400" cy="1015663"/>
          </a:xfrm>
          <a:prstGeom prst="rect">
            <a:avLst/>
          </a:prstGeom>
          <a:noFill/>
          <a:ln>
            <a:solidFill>
              <a:srgbClr val="D0DD63"/>
            </a:solidFill>
          </a:ln>
        </p:spPr>
        <p:txBody>
          <a:bodyPr wrap="square">
            <a:spAutoFit/>
          </a:bodyPr>
          <a:lstStyle/>
          <a:p>
            <a:r>
              <a:rPr lang="fi-FI" sz="1000"/>
              <a:t>Arviontiasteikko: </a:t>
            </a:r>
          </a:p>
          <a:p>
            <a:r>
              <a:rPr lang="fi-FI" sz="1000"/>
              <a:t>1: Ohjatusti, lisäohjein.</a:t>
            </a:r>
          </a:p>
          <a:p>
            <a:r>
              <a:rPr lang="fi-FI" sz="1000"/>
              <a:t>2: Ohjeiden mukaan oma-aloitteisesti, tarvitsin harvoissa tilanteissa lisäohjeita</a:t>
            </a:r>
          </a:p>
          <a:p>
            <a:r>
              <a:rPr lang="fi-FI" sz="1000"/>
              <a:t>3: Itsenäisesti ja yhteistyökykyisesti, en tarvinnut lisäohjeita</a:t>
            </a:r>
          </a:p>
          <a:p>
            <a:r>
              <a:rPr lang="fi-FI" sz="1000"/>
              <a:t>4: Itsenäisesti ja yhteistyökykyisesti ja rakentavasti, en tarvinnut lisäohjeita. Hyödynsin tietoa. </a:t>
            </a:r>
          </a:p>
          <a:p>
            <a:r>
              <a:rPr lang="fi-FI" sz="1000"/>
              <a:t>5: Itsenäisesti ja yhteistyökykyisesti haastavissakin ongelmanratkaisutilanteissa, hyödynsin tietoa kehittäen ja antaen ehdotuksia </a:t>
            </a:r>
            <a:endParaRPr lang="fi-FI" sz="1000" dirty="0"/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72112AC4-EEF8-47BC-8BD5-DE5EE35C3D19}"/>
              </a:ext>
            </a:extLst>
          </p:cNvPr>
          <p:cNvSpPr txBox="1"/>
          <p:nvPr/>
        </p:nvSpPr>
        <p:spPr>
          <a:xfrm>
            <a:off x="329718" y="240612"/>
            <a:ext cx="6415440" cy="1384995"/>
          </a:xfrm>
          <a:prstGeom prst="rect">
            <a:avLst/>
          </a:prstGeom>
          <a:noFill/>
          <a:ln>
            <a:solidFill>
              <a:srgbClr val="D0DD63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200" b="1" dirty="0"/>
              <a:t>Vuorovaikutus kansainvälisessä työympäristössä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/>
              <a:t>toimin vuorovaikutuksessa kansainvälisen työyhteisön ja kansainvälisten asiakkaiden kanssa</a:t>
            </a:r>
            <a:endParaRPr lang="fi-FI" sz="1200" dirty="0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/>
              <a:t>täytän toimialani keskeistä sanastoa vieraalla kielellä</a:t>
            </a:r>
            <a:endParaRPr lang="fi-FI" sz="1200" dirty="0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/>
              <a:t>jaan osaamistani kansainvälisessä työympäristössä</a:t>
            </a:r>
            <a:endParaRPr lang="fi-FI" sz="1200" dirty="0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/>
              <a:t>käytän eri viestintäkanavia vastuullisesta</a:t>
            </a:r>
            <a:endParaRPr lang="fi-FI" sz="1200" dirty="0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/>
              <a:t>toimin eri kulttuuritaustaisten ihmisten kanssa</a:t>
            </a:r>
            <a:endParaRPr lang="fi-FI" sz="1200" dirty="0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/>
              <a:t>toimin työkulttuurin mukaisesti</a:t>
            </a:r>
          </a:p>
        </p:txBody>
      </p:sp>
    </p:spTree>
    <p:extLst>
      <p:ext uri="{BB962C8B-B14F-4D97-AF65-F5344CB8AC3E}">
        <p14:creationId xmlns:p14="http://schemas.microsoft.com/office/powerpoint/2010/main" val="10190668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F8876333-4CEB-44B7-A6A3-B996811F9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772" y="1836968"/>
            <a:ext cx="10449077" cy="3299628"/>
          </a:xfrm>
          <a:ln>
            <a:solidFill>
              <a:srgbClr val="D0DD63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sz="1800" dirty="0">
                <a:latin typeface="Arial"/>
                <a:cs typeface="Arial"/>
              </a:rPr>
              <a:t>Kuinka mielestäsi osaat yllä mainitut asiat? Pohdi jokaista kohtaa erikseen ja arvioi osaamistasi myös asteikolla 1-5. </a:t>
            </a:r>
            <a:endParaRPr lang="fi-FI" sz="180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2E69191-C1C2-42A4-8EA1-00B1E8D03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A25E-CABB-4553-97D6-BF44CD008CC9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D4B2FE3-65FA-4E46-99CD-25DCE742F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19</a:t>
            </a:fld>
            <a:endParaRPr lang="fi-FI" dirty="0"/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A5E07082-930F-4BD9-AB20-898483C71FDA}"/>
              </a:ext>
            </a:extLst>
          </p:cNvPr>
          <p:cNvSpPr txBox="1"/>
          <p:nvPr/>
        </p:nvSpPr>
        <p:spPr>
          <a:xfrm>
            <a:off x="333772" y="5330142"/>
            <a:ext cx="7010400" cy="1015663"/>
          </a:xfrm>
          <a:prstGeom prst="rect">
            <a:avLst/>
          </a:prstGeom>
          <a:noFill/>
          <a:ln>
            <a:solidFill>
              <a:srgbClr val="D0DD63"/>
            </a:solidFill>
          </a:ln>
        </p:spPr>
        <p:txBody>
          <a:bodyPr wrap="square">
            <a:spAutoFit/>
          </a:bodyPr>
          <a:lstStyle/>
          <a:p>
            <a:r>
              <a:rPr lang="fi-FI" sz="1000"/>
              <a:t>Arviontiasteikko: </a:t>
            </a:r>
          </a:p>
          <a:p>
            <a:r>
              <a:rPr lang="fi-FI" sz="1000"/>
              <a:t>1: Ohjatusti, lisäohjein.</a:t>
            </a:r>
          </a:p>
          <a:p>
            <a:r>
              <a:rPr lang="fi-FI" sz="1000"/>
              <a:t>2: Ohjeiden mukaan oma-aloitteisesti, tarvitsin harvoissa tilanteissa lisäohjeita</a:t>
            </a:r>
          </a:p>
          <a:p>
            <a:r>
              <a:rPr lang="fi-FI" sz="1000"/>
              <a:t>3: Itsenäisesti ja yhteistyökykyisesti, en tarvinnut lisäohjeita</a:t>
            </a:r>
          </a:p>
          <a:p>
            <a:r>
              <a:rPr lang="fi-FI" sz="1000"/>
              <a:t>4: Itsenäisesti ja yhteistyökykyisesti ja rakentavasti, en tarvinnut lisäohjeita. Hyödynsin tietoa. </a:t>
            </a:r>
          </a:p>
          <a:p>
            <a:r>
              <a:rPr lang="fi-FI" sz="1000"/>
              <a:t>5: Itsenäisesti ja yhteistyökykyisesti haastavissakin ongelmanratkaisutilanteissa, hyödynsin tietoa kehittäen ja antaen ehdotuksia </a:t>
            </a:r>
            <a:endParaRPr lang="fi-FI" sz="1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A7052B-499C-C811-6B6B-1DAA5B14EF92}"/>
              </a:ext>
            </a:extLst>
          </p:cNvPr>
          <p:cNvSpPr txBox="1"/>
          <p:nvPr/>
        </p:nvSpPr>
        <p:spPr>
          <a:xfrm>
            <a:off x="333772" y="246543"/>
            <a:ext cx="5629878" cy="1384995"/>
          </a:xfrm>
          <a:prstGeom prst="rect">
            <a:avLst/>
          </a:prstGeom>
          <a:noFill/>
          <a:ln>
            <a:solidFill>
              <a:srgbClr val="D0DD63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1200" b="1" noProof="1"/>
              <a:t>Työskentely kansainvälisessä ympäristössä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noProof="1"/>
              <a:t>naudatan sovittuja työaikoja ja toimintatapoja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noProof="1"/>
              <a:t>toimin joustavasti erilaisissa tilanteissa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noProof="1"/>
              <a:t>noudatan työtehtäviin liittyviä määräyksiä ja ohjeita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noProof="1"/>
              <a:t>huomioin terveyteen ja turvallisuuteen liittyvät riskit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noProof="1"/>
              <a:t>toimin vastuullisesti ja eettisesti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noProof="1"/>
              <a:t>toimin tasa-arvoa ja yhdenvertaisuutta edistäen</a:t>
            </a:r>
          </a:p>
        </p:txBody>
      </p:sp>
    </p:spTree>
    <p:extLst>
      <p:ext uri="{BB962C8B-B14F-4D97-AF65-F5344CB8AC3E}">
        <p14:creationId xmlns:p14="http://schemas.microsoft.com/office/powerpoint/2010/main" val="2643821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5F20C9F7-B640-46ED-96AB-62F2389BC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863" y="355929"/>
            <a:ext cx="10514162" cy="1129971"/>
          </a:xfrm>
        </p:spPr>
        <p:txBody>
          <a:bodyPr>
            <a:noAutofit/>
          </a:bodyPr>
          <a:lstStyle/>
          <a:p>
            <a:r>
              <a:rPr lang="fi-FI" sz="3200" dirty="0"/>
              <a:t>Ohjeita: </a:t>
            </a:r>
            <a:br>
              <a:rPr lang="fi-FI" sz="3200" dirty="0"/>
            </a:br>
            <a:r>
              <a:rPr lang="fi-FI" sz="3200" dirty="0"/>
              <a:t>Oma </a:t>
            </a:r>
            <a:r>
              <a:rPr lang="fi-FI" sz="3200" dirty="0" err="1"/>
              <a:t>kv</a:t>
            </a:r>
            <a:r>
              <a:rPr lang="fi-FI" sz="3200" dirty="0"/>
              <a:t>-jaksoni ulkomailla</a:t>
            </a:r>
            <a:br>
              <a:rPr lang="fi-FI" sz="3200" dirty="0"/>
            </a:br>
            <a:r>
              <a:rPr lang="fi-FI" sz="3200" dirty="0"/>
              <a:t>Mitä opin + kokemukset</a:t>
            </a:r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8E987346-AADE-4682-94BD-AB1F1F675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868" y="1804157"/>
            <a:ext cx="10793503" cy="4236781"/>
          </a:xfrm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endParaRPr lang="fi-FI" sz="1200" dirty="0"/>
          </a:p>
          <a:p>
            <a:r>
              <a:rPr lang="fi-FI" sz="1200" dirty="0"/>
              <a:t>Vastaa </a:t>
            </a:r>
            <a:r>
              <a:rPr lang="fi-FI" sz="1200" dirty="0" err="1"/>
              <a:t>kv</a:t>
            </a:r>
            <a:r>
              <a:rPr lang="fi-FI" sz="1200" dirty="0"/>
              <a:t>-jaksoasi koskeviin kysymyksiin. </a:t>
            </a:r>
          </a:p>
          <a:p>
            <a:r>
              <a:rPr lang="fi-FI" sz="1200" dirty="0"/>
              <a:t>Vastaa mielellään ainakin yhdellä esimerkillä kysymyksiin, älä vastaa ”en tiedä” tai ”ei mitään” </a:t>
            </a:r>
          </a:p>
          <a:p>
            <a:r>
              <a:rPr lang="fi-FI" sz="1200" dirty="0"/>
              <a:t>Voit vapaasti muokata tätä diaesitystä, lisääthän lisäsivuja, kuvia ja halutessasi videoita. </a:t>
            </a:r>
          </a:p>
          <a:p>
            <a:pPr lvl="1"/>
            <a:r>
              <a:rPr lang="fi-FI" sz="1100" dirty="0"/>
              <a:t>Omannäköisen matkaraportin saat luomalla uuden diaesityspohjan. </a:t>
            </a:r>
          </a:p>
          <a:p>
            <a:pPr lvl="1"/>
            <a:r>
              <a:rPr lang="fi-FI" sz="1100" dirty="0"/>
              <a:t>Huom. Poista pohjasta / raportistasi turhat diat, kuten tämä dia</a:t>
            </a:r>
          </a:p>
          <a:p>
            <a:r>
              <a:rPr lang="fi-FI" sz="1200" dirty="0"/>
              <a:t>Tässä dokumentissa kysytyt asiat on läpikäytävä matkaraportissa tavalla tai toisella</a:t>
            </a:r>
          </a:p>
          <a:p>
            <a:r>
              <a:rPr lang="fi-FI" sz="1200" dirty="0"/>
              <a:t>Parasta olisi, jos voit tai tehdä matkaraportin blogina, google -</a:t>
            </a:r>
            <a:r>
              <a:rPr lang="fi-FI" sz="1200" dirty="0" err="1"/>
              <a:t>sites</a:t>
            </a:r>
            <a:r>
              <a:rPr lang="fi-FI" sz="1200" dirty="0"/>
              <a:t> sivustona, vlogina tai videona.</a:t>
            </a:r>
          </a:p>
          <a:p>
            <a:endParaRPr lang="fi-FI" sz="1200" dirty="0"/>
          </a:p>
          <a:p>
            <a:r>
              <a:rPr lang="fi-FI" sz="1200" dirty="0"/>
              <a:t>Huolellisen matkaraportin tehtyäsi, osaamisesi tunnustetaan seuraavissa opinnoissa: </a:t>
            </a:r>
          </a:p>
          <a:p>
            <a:pPr lvl="1"/>
            <a:r>
              <a:rPr lang="fi-FI" sz="1200" dirty="0"/>
              <a:t>Kansainvälisessä työympäristössä toiminen 15 </a:t>
            </a:r>
            <a:r>
              <a:rPr lang="fi-FI" sz="1200" dirty="0" err="1"/>
              <a:t>osp</a:t>
            </a:r>
            <a:r>
              <a:rPr lang="fi-FI" sz="1200" dirty="0"/>
              <a:t> </a:t>
            </a:r>
            <a:r>
              <a:rPr lang="fi-FI" sz="1050" dirty="0"/>
              <a:t>(Ammatillinen valinnainen, paikallisesti tarjottava tutkinnonosassa). </a:t>
            </a:r>
          </a:p>
          <a:p>
            <a:pPr lvl="1"/>
            <a:r>
              <a:rPr lang="fi-FI" sz="1200" dirty="0"/>
              <a:t>Ammatilliset opinnot tapauskohtaisesti. Kannustamme opiskelijoita täyttämään oppimispäiväkirjaa jaksolta. Kysy ammatillisista opinnoista vastaavalta opettajaltasi osaamisesi osoittamisen tavoista ja aiheista, joihin vastata osana tätä matkaraporttiasi. </a:t>
            </a:r>
          </a:p>
          <a:p>
            <a:pPr lvl="1"/>
            <a:r>
              <a:rPr lang="fi-FI" sz="1200" dirty="0" err="1"/>
              <a:t>Yto</a:t>
            </a:r>
            <a:r>
              <a:rPr lang="fi-FI" sz="1200" dirty="0"/>
              <a:t>-aineiden osalta:</a:t>
            </a:r>
          </a:p>
          <a:p>
            <a:pPr lvl="2"/>
            <a:r>
              <a:rPr lang="fi-FI" sz="800" dirty="0" err="1"/>
              <a:t>Kv</a:t>
            </a:r>
            <a:r>
              <a:rPr lang="fi-FI" sz="800" dirty="0"/>
              <a:t>-jaksoilla </a:t>
            </a:r>
            <a:r>
              <a:rPr lang="fi-FI" sz="800" dirty="0" err="1"/>
              <a:t>ytoja</a:t>
            </a:r>
            <a:r>
              <a:rPr lang="fi-FI" sz="800" dirty="0"/>
              <a:t> voi suorittaa verkko-opintoina. Verkko-opinnoille ilmoittaudutaan ennen </a:t>
            </a:r>
            <a:r>
              <a:rPr lang="fi-FI" sz="800" dirty="0" err="1"/>
              <a:t>kv</a:t>
            </a:r>
            <a:r>
              <a:rPr lang="fi-FI" sz="800" dirty="0"/>
              <a:t>-jaksoa kyseisen opinnon opettajalle. Tässä vaiheessa on hyvä kertoa </a:t>
            </a:r>
            <a:r>
              <a:rPr lang="fi-FI" sz="800" dirty="0" err="1"/>
              <a:t>yto</a:t>
            </a:r>
            <a:r>
              <a:rPr lang="fi-FI" sz="800" dirty="0"/>
              <a:t>-opettajalle, että on lähdössä </a:t>
            </a:r>
            <a:r>
              <a:rPr lang="fi-FI" sz="800" dirty="0" err="1"/>
              <a:t>kv</a:t>
            </a:r>
            <a:r>
              <a:rPr lang="fi-FI" sz="800" dirty="0"/>
              <a:t>-jaksolle, jolloin opettaja osaa tämän huomioida ohjeistuksessaan. </a:t>
            </a:r>
          </a:p>
          <a:p>
            <a:pPr lvl="2"/>
            <a:r>
              <a:rPr lang="fi-FI" sz="800" dirty="0"/>
              <a:t>Jos opiskelija aikoo hankkia osaamista kyseiseen osa-alueeseen </a:t>
            </a:r>
            <a:r>
              <a:rPr lang="fi-FI" sz="800" dirty="0" err="1"/>
              <a:t>kv</a:t>
            </a:r>
            <a:r>
              <a:rPr lang="fi-FI" sz="800" dirty="0"/>
              <a:t>-jaksolla muutoin, kuin verkko-opinnon avulla, tulee tämä sopia kyseisen </a:t>
            </a:r>
            <a:r>
              <a:rPr lang="fi-FI" sz="800" dirty="0" err="1"/>
              <a:t>yto</a:t>
            </a:r>
            <a:r>
              <a:rPr lang="fi-FI" sz="800" dirty="0"/>
              <a:t>-osa-alueen opettajan kanssa etukäteen. Tällöin opettaja ohjeistaa osaamisen hankkimisen sisällöt sekä sovitaan osaamisen näytön keinot.</a:t>
            </a:r>
          </a:p>
          <a:p>
            <a:pPr lvl="2"/>
            <a:endParaRPr lang="fi-FI" sz="800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790A871-E5E0-422A-B16F-468E1FB0F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2</a:t>
            </a:fld>
            <a:r>
              <a:rPr lang="fi-FI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91415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573464E-C3BC-4CBA-8B2D-1DAB48D1A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" y="1165783"/>
            <a:ext cx="10515600" cy="1129971"/>
          </a:xfrm>
        </p:spPr>
        <p:txBody>
          <a:bodyPr>
            <a:normAutofit fontScale="90000"/>
          </a:bodyPr>
          <a:lstStyle/>
          <a:p>
            <a:br>
              <a:rPr lang="fi-FI" dirty="0"/>
            </a:br>
            <a:br>
              <a:rPr lang="fi-FI" dirty="0"/>
            </a:br>
            <a:endParaRPr lang="fi-FI" dirty="0"/>
          </a:p>
        </p:txBody>
      </p:sp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F8876333-4CEB-44B7-A6A3-B996811F9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911" y="1567794"/>
            <a:ext cx="10515600" cy="3571688"/>
          </a:xfrm>
          <a:ln>
            <a:solidFill>
              <a:srgbClr val="D0DD63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sz="1800" dirty="0">
                <a:latin typeface="Arial"/>
                <a:cs typeface="Arial"/>
              </a:rPr>
              <a:t>Kuinka mielestäsi osaat yllä mainitut asiat? Pohdi jokaista kohtaa erikseen ja arvioi osaamistasi myös asteikolla 1-5. </a:t>
            </a:r>
            <a:endParaRPr lang="fi-FI" sz="180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2E69191-C1C2-42A4-8EA1-00B1E8D03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A25E-CABB-4553-97D6-BF44CD008CC9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D4B2FE3-65FA-4E46-99CD-25DCE742F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20</a:t>
            </a:fld>
            <a:endParaRPr lang="fi-FI" dirty="0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134D448C-2AEB-4E86-8AAD-27CF7C7ACB6D}"/>
              </a:ext>
            </a:extLst>
          </p:cNvPr>
          <p:cNvSpPr txBox="1"/>
          <p:nvPr/>
        </p:nvSpPr>
        <p:spPr>
          <a:xfrm>
            <a:off x="330911" y="5260996"/>
            <a:ext cx="7010400" cy="1015663"/>
          </a:xfrm>
          <a:prstGeom prst="rect">
            <a:avLst/>
          </a:prstGeom>
          <a:noFill/>
          <a:ln>
            <a:solidFill>
              <a:srgbClr val="D0DD63"/>
            </a:solidFill>
          </a:ln>
        </p:spPr>
        <p:txBody>
          <a:bodyPr wrap="square">
            <a:spAutoFit/>
          </a:bodyPr>
          <a:lstStyle/>
          <a:p>
            <a:r>
              <a:rPr lang="fi-FI" sz="1000"/>
              <a:t>Arviontiasteikko: </a:t>
            </a:r>
          </a:p>
          <a:p>
            <a:r>
              <a:rPr lang="fi-FI" sz="1000"/>
              <a:t>1: Ohjatusti, lisäohjein.</a:t>
            </a:r>
          </a:p>
          <a:p>
            <a:r>
              <a:rPr lang="fi-FI" sz="1000"/>
              <a:t>2: Ohjeiden mukaan oma-aloitteisesti, tarvitsin harvoissa tilanteissa lisäohjeita</a:t>
            </a:r>
          </a:p>
          <a:p>
            <a:r>
              <a:rPr lang="fi-FI" sz="1000"/>
              <a:t>3: Itsenäisesti ja yhteistyökykyisesti, en tarvinnut lisäohjeita</a:t>
            </a:r>
          </a:p>
          <a:p>
            <a:r>
              <a:rPr lang="fi-FI" sz="1000"/>
              <a:t>4: Itsenäisesti ja yhteistyökykyisesti ja rakentavasti, en tarvinnut lisäohjeita. Hyödynsin tietoa. </a:t>
            </a:r>
          </a:p>
          <a:p>
            <a:r>
              <a:rPr lang="fi-FI" sz="1000"/>
              <a:t>5: Itsenäisesti ja yhteistyökykyisesti haastavissakin ongelmanratkaisutilanteissa, hyödynsin tietoa kehittäen ja antaen ehdotuksia </a:t>
            </a:r>
            <a:endParaRPr lang="fi-FI" sz="1000" dirty="0"/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A607574F-B0A3-48CB-BF84-05985042DF54}"/>
              </a:ext>
            </a:extLst>
          </p:cNvPr>
          <p:cNvSpPr txBox="1"/>
          <p:nvPr/>
        </p:nvSpPr>
        <p:spPr>
          <a:xfrm>
            <a:off x="330911" y="249307"/>
            <a:ext cx="6885616" cy="1200329"/>
          </a:xfrm>
          <a:prstGeom prst="rect">
            <a:avLst/>
          </a:prstGeom>
          <a:noFill/>
          <a:ln>
            <a:solidFill>
              <a:srgbClr val="D0DD63"/>
            </a:solidFill>
          </a:ln>
        </p:spPr>
        <p:txBody>
          <a:bodyPr wrap="square" rtlCol="0">
            <a:spAutoFit/>
          </a:bodyPr>
          <a:lstStyle/>
          <a:p>
            <a:r>
              <a:rPr lang="fi-FI" sz="1200" b="1" dirty="0"/>
              <a:t>Kansainvälisen osaamisen hyödyntäminen ja jakaminen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/>
              <a:t>arvioin kansainvälisessä työtehtävässä hankitun osaamisen merkitystä urallani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/>
              <a:t>hyödynnän kansainvälistä osaamistani työssäni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/>
              <a:t>arvioin työtehtävään liittyvien maiden työmenetelmien ja toimintakulttuurien vaikutuksia työn sujuvuuteen ja lopputulokseen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/>
              <a:t>jaan kansainvälistä osaamistani työyhteisössä</a:t>
            </a:r>
          </a:p>
        </p:txBody>
      </p:sp>
    </p:spTree>
    <p:extLst>
      <p:ext uri="{BB962C8B-B14F-4D97-AF65-F5344CB8AC3E}">
        <p14:creationId xmlns:p14="http://schemas.microsoft.com/office/powerpoint/2010/main" val="33558769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>
            <a:extLst>
              <a:ext uri="{FF2B5EF4-FFF2-40B4-BE49-F238E27FC236}">
                <a16:creationId xmlns:a16="http://schemas.microsoft.com/office/drawing/2014/main" id="{F096F917-F17C-4F39-ABB8-1068AA4EB1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4715" y="1157248"/>
            <a:ext cx="10574547" cy="1122362"/>
          </a:xfrm>
        </p:spPr>
        <p:txBody>
          <a:bodyPr vert="horz" lIns="91440" tIns="45720" rIns="91440" bIns="45720" rtlCol="0" anchor="t">
            <a:noAutofit/>
          </a:bodyPr>
          <a:lstStyle/>
          <a:p>
            <a:endParaRPr lang="fi-FI" sz="1100" dirty="0">
              <a:latin typeface="Arial"/>
              <a:cs typeface="Arial"/>
            </a:endParaRPr>
          </a:p>
          <a:p>
            <a:endParaRPr lang="fi-FI" sz="1100" dirty="0"/>
          </a:p>
          <a:p>
            <a:r>
              <a:rPr lang="fi-FI" sz="2000" b="1" dirty="0">
                <a:latin typeface="Arial"/>
                <a:cs typeface="Arial"/>
              </a:rPr>
              <a:t>Tehtävä: </a:t>
            </a:r>
          </a:p>
          <a:p>
            <a:r>
              <a:rPr lang="fi-FI" sz="2000" b="1" dirty="0">
                <a:latin typeface="Arial"/>
                <a:cs typeface="Arial"/>
              </a:rPr>
              <a:t>Tarkista opettajasi kanssa, suoritatko </a:t>
            </a:r>
            <a:r>
              <a:rPr lang="fi-FI" sz="2000" b="1" dirty="0" err="1">
                <a:latin typeface="Arial"/>
                <a:cs typeface="Arial"/>
              </a:rPr>
              <a:t>kv</a:t>
            </a:r>
            <a:r>
              <a:rPr lang="fi-FI" sz="2000" b="1" dirty="0">
                <a:latin typeface="Arial"/>
                <a:cs typeface="Arial"/>
              </a:rPr>
              <a:t>-tutkinnonosaa uusien vai vanhojen perusteiden ja kriteerien mukaisesti. </a:t>
            </a:r>
          </a:p>
          <a:p>
            <a:endParaRPr lang="fi-FI" sz="2000" b="1" dirty="0">
              <a:latin typeface="Arial"/>
              <a:cs typeface="Arial"/>
            </a:endParaRPr>
          </a:p>
          <a:p>
            <a:r>
              <a:rPr lang="fi-FI" sz="2000" b="1" dirty="0">
                <a:latin typeface="Arial"/>
                <a:cs typeface="Arial"/>
              </a:rPr>
              <a:t>Opettajasi ja / tai </a:t>
            </a:r>
            <a:r>
              <a:rPr lang="fi-FI" sz="2000" b="1" dirty="0" err="1">
                <a:latin typeface="Arial"/>
                <a:cs typeface="Arial"/>
              </a:rPr>
              <a:t>kv</a:t>
            </a:r>
            <a:r>
              <a:rPr lang="fi-FI" sz="2000" b="1" dirty="0">
                <a:latin typeface="Arial"/>
                <a:cs typeface="Arial"/>
              </a:rPr>
              <a:t>-yhteyshenkilösi arvioi </a:t>
            </a:r>
            <a:r>
              <a:rPr lang="fi-FI" sz="2000" b="1" dirty="0" err="1">
                <a:latin typeface="Arial"/>
                <a:cs typeface="Arial"/>
              </a:rPr>
              <a:t>kv</a:t>
            </a:r>
            <a:r>
              <a:rPr lang="fi-FI" sz="2000" b="1" dirty="0">
                <a:latin typeface="Arial"/>
                <a:cs typeface="Arial"/>
              </a:rPr>
              <a:t>-jaksosi, kun palautat heille ja </a:t>
            </a:r>
            <a:r>
              <a:rPr lang="fi-FI" sz="2000" b="1" dirty="0" err="1">
                <a:latin typeface="Arial"/>
                <a:cs typeface="Arial"/>
              </a:rPr>
              <a:t>kv</a:t>
            </a:r>
            <a:r>
              <a:rPr lang="fi-FI" sz="2000" b="1" dirty="0">
                <a:latin typeface="Arial"/>
                <a:cs typeface="Arial"/>
              </a:rPr>
              <a:t>-toimistoon </a:t>
            </a:r>
            <a:r>
              <a:rPr lang="fi-FI" sz="2000" b="1" dirty="0">
                <a:latin typeface="Arial"/>
                <a:cs typeface="Arial"/>
                <a:hlinkClick r:id="rId2"/>
              </a:rPr>
              <a:t>suvi.kylmala@keuda.fi</a:t>
            </a:r>
            <a:r>
              <a:rPr lang="fi-FI" sz="2000" b="1" dirty="0">
                <a:latin typeface="Arial"/>
                <a:cs typeface="Arial"/>
              </a:rPr>
              <a:t> ja </a:t>
            </a:r>
            <a:r>
              <a:rPr lang="fi-FI" sz="2000" b="1">
                <a:latin typeface="Arial"/>
                <a:cs typeface="Arial"/>
                <a:hlinkClick r:id="rId3"/>
              </a:rPr>
              <a:t>international@keuda.fi</a:t>
            </a:r>
            <a:r>
              <a:rPr lang="fi-FI" sz="2000" b="1">
                <a:latin typeface="Arial"/>
                <a:cs typeface="Arial"/>
              </a:rPr>
              <a:t> tämän </a:t>
            </a:r>
            <a:r>
              <a:rPr lang="fi-FI" sz="2000" b="1" dirty="0">
                <a:latin typeface="Arial"/>
                <a:cs typeface="Arial"/>
              </a:rPr>
              <a:t>matkaraportin ja ulkomailta pyytämäsi </a:t>
            </a:r>
            <a:r>
              <a:rPr lang="fi-FI" sz="2000" b="1" dirty="0" err="1">
                <a:latin typeface="Arial"/>
                <a:cs typeface="Arial"/>
              </a:rPr>
              <a:t>certificate</a:t>
            </a:r>
            <a:r>
              <a:rPr lang="fi-FI" sz="2000" b="1" dirty="0">
                <a:latin typeface="Arial"/>
                <a:cs typeface="Arial"/>
              </a:rPr>
              <a:t> of </a:t>
            </a:r>
            <a:r>
              <a:rPr lang="fi-FI" sz="2000" b="1" dirty="0" err="1">
                <a:latin typeface="Arial"/>
                <a:cs typeface="Arial"/>
              </a:rPr>
              <a:t>attendance</a:t>
            </a:r>
            <a:r>
              <a:rPr lang="fi-FI" sz="2000" b="1" dirty="0">
                <a:latin typeface="Arial"/>
                <a:cs typeface="Arial"/>
              </a:rPr>
              <a:t>-arviointilomakkeen, ja kun olet tehnyt muut </a:t>
            </a:r>
            <a:r>
              <a:rPr lang="fi-FI" sz="2000" b="1" dirty="0" err="1">
                <a:latin typeface="Arial"/>
                <a:cs typeface="Arial"/>
              </a:rPr>
              <a:t>kv</a:t>
            </a:r>
            <a:r>
              <a:rPr lang="fi-FI" sz="2000" b="1" dirty="0">
                <a:latin typeface="Arial"/>
                <a:cs typeface="Arial"/>
              </a:rPr>
              <a:t>-jaksolla vaaditut tehtävät (lista kohdassa 10: </a:t>
            </a:r>
            <a:r>
              <a:rPr lang="fi-FI" sz="1000" dirty="0">
                <a:hlinkClick r:id="rId4"/>
              </a:rPr>
              <a:t>https://keudanmatkassa.com/801-2/</a:t>
            </a:r>
            <a:r>
              <a:rPr lang="fi-FI" sz="1000" dirty="0"/>
              <a:t> </a:t>
            </a:r>
            <a:endParaRPr lang="fi-FI" sz="110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7BDD9E1-7B56-4780-AF96-0D3B5259B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0F4E-55B4-4DB8-B5FD-5F3B78B08827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89DBE0B-79DF-405F-86DF-A1B77ACCF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FCF7611-D174-4787-A5C0-C3EBA291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21</a:t>
            </a:fld>
            <a:r>
              <a:rPr lang="fi-FI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146373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573464E-C3BC-4CBA-8B2D-1DAB48D1A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76" y="1299633"/>
            <a:ext cx="10515600" cy="1129971"/>
          </a:xfrm>
        </p:spPr>
        <p:txBody>
          <a:bodyPr>
            <a:normAutofit fontScale="90000"/>
          </a:bodyPr>
          <a:lstStyle/>
          <a:p>
            <a:r>
              <a:rPr lang="fi-FI" sz="3600" dirty="0">
                <a:latin typeface="Arial"/>
                <a:cs typeface="Arial"/>
              </a:rPr>
              <a:t>Uudet perusteet </a:t>
            </a:r>
            <a:br>
              <a:rPr lang="fi-FI" sz="3600" dirty="0">
                <a:latin typeface="Arial"/>
                <a:cs typeface="Arial"/>
              </a:rPr>
            </a:br>
            <a:r>
              <a:rPr lang="fi-FI" sz="3600" dirty="0">
                <a:latin typeface="Arial"/>
                <a:cs typeface="Arial"/>
              </a:rPr>
              <a:t>(ainakin </a:t>
            </a:r>
            <a:r>
              <a:rPr lang="fi-FI" sz="3600" dirty="0" err="1">
                <a:latin typeface="Arial"/>
                <a:cs typeface="Arial"/>
              </a:rPr>
              <a:t>elokuusssa</a:t>
            </a:r>
            <a:br>
              <a:rPr lang="fi-FI" sz="3600" dirty="0">
                <a:latin typeface="Arial"/>
                <a:cs typeface="Arial"/>
              </a:rPr>
            </a:br>
            <a:r>
              <a:rPr lang="fi-FI" sz="3600" dirty="0">
                <a:latin typeface="Arial"/>
                <a:cs typeface="Arial"/>
              </a:rPr>
              <a:t>2022 aloittaneet):</a:t>
            </a:r>
            <a:br>
              <a:rPr lang="fi-FI" sz="3600" dirty="0">
                <a:latin typeface="Arial"/>
                <a:cs typeface="Arial"/>
              </a:rPr>
            </a:br>
            <a:r>
              <a:rPr lang="fi-FI" sz="3600" dirty="0" err="1">
                <a:latin typeface="Arial"/>
                <a:cs typeface="Arial"/>
              </a:rPr>
              <a:t>Kv</a:t>
            </a:r>
            <a:r>
              <a:rPr lang="fi-FI" sz="3600" dirty="0">
                <a:latin typeface="Arial"/>
                <a:cs typeface="Arial"/>
              </a:rPr>
              <a:t>-tutkinnonosan</a:t>
            </a:r>
            <a:br>
              <a:rPr lang="fi-FI" sz="3600" dirty="0">
                <a:latin typeface="Arial"/>
                <a:cs typeface="Arial"/>
              </a:rPr>
            </a:br>
            <a:r>
              <a:rPr lang="fi-FI" sz="3600" dirty="0">
                <a:latin typeface="Arial"/>
                <a:cs typeface="Arial"/>
                <a:hlinkClick r:id="rId2"/>
              </a:rPr>
              <a:t>vaatimukset</a:t>
            </a:r>
            <a:r>
              <a:rPr lang="fi-FI" sz="3600" dirty="0">
                <a:latin typeface="Arial"/>
                <a:cs typeface="Arial"/>
              </a:rPr>
              <a:t>  </a:t>
            </a:r>
            <a:br>
              <a:rPr lang="fi-FI" sz="3600" dirty="0"/>
            </a:br>
            <a:endParaRPr lang="fi-FI" sz="360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2E69191-C1C2-42A4-8EA1-00B1E8D03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A25E-CABB-4553-97D6-BF44CD008CC9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D4B2FE3-65FA-4E46-99CD-25DCE742F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22</a:t>
            </a:fld>
            <a:endParaRPr lang="fi-FI" dirty="0"/>
          </a:p>
        </p:txBody>
      </p:sp>
      <p:pic>
        <p:nvPicPr>
          <p:cNvPr id="8" name="Kuva 7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711E34E1-9A90-4AFC-BB8D-BA24875674C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9162"/>
          <a:stretch/>
        </p:blipFill>
        <p:spPr>
          <a:xfrm>
            <a:off x="4377722" y="143838"/>
            <a:ext cx="5864786" cy="654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3056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573464E-C3BC-4CBA-8B2D-1DAB48D1A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62" y="1113517"/>
            <a:ext cx="10515600" cy="1129971"/>
          </a:xfrm>
        </p:spPr>
        <p:txBody>
          <a:bodyPr>
            <a:normAutofit fontScale="90000"/>
          </a:bodyPr>
          <a:lstStyle/>
          <a:p>
            <a:r>
              <a:rPr lang="fi-FI" sz="3600" dirty="0">
                <a:latin typeface="Arial"/>
                <a:cs typeface="Arial"/>
              </a:rPr>
              <a:t>Uudet perusteet</a:t>
            </a:r>
            <a:br>
              <a:rPr lang="fi-FI" sz="3600" dirty="0">
                <a:latin typeface="Arial"/>
                <a:cs typeface="Arial"/>
              </a:rPr>
            </a:br>
            <a:r>
              <a:rPr lang="fi-FI" sz="3600" dirty="0">
                <a:latin typeface="Arial"/>
                <a:cs typeface="Arial"/>
              </a:rPr>
              <a:t>(ainakin </a:t>
            </a:r>
            <a:r>
              <a:rPr lang="fi-FI" sz="3600" dirty="0" err="1">
                <a:latin typeface="Arial"/>
                <a:cs typeface="Arial"/>
              </a:rPr>
              <a:t>elokuusssa</a:t>
            </a:r>
            <a:r>
              <a:rPr lang="fi-FI" sz="3600" dirty="0">
                <a:latin typeface="Arial"/>
                <a:cs typeface="Arial"/>
              </a:rPr>
              <a:t> </a:t>
            </a:r>
            <a:br>
              <a:rPr lang="fi-FI" sz="3600" dirty="0">
                <a:latin typeface="Arial"/>
                <a:cs typeface="Arial"/>
              </a:rPr>
            </a:br>
            <a:r>
              <a:rPr lang="fi-FI" sz="3600" dirty="0">
                <a:latin typeface="Arial"/>
                <a:cs typeface="Arial"/>
              </a:rPr>
              <a:t>2022 aloittaneet):</a:t>
            </a:r>
            <a:br>
              <a:rPr lang="fi-FI" sz="3600" dirty="0">
                <a:latin typeface="Arial"/>
                <a:cs typeface="Arial"/>
              </a:rPr>
            </a:br>
            <a:r>
              <a:rPr lang="fi-FI" sz="3600" dirty="0" err="1">
                <a:latin typeface="Arial"/>
                <a:cs typeface="Arial"/>
              </a:rPr>
              <a:t>Kv</a:t>
            </a:r>
            <a:r>
              <a:rPr lang="fi-FI" sz="3600" dirty="0">
                <a:latin typeface="Arial"/>
                <a:cs typeface="Arial"/>
              </a:rPr>
              <a:t>-tutkinnonosan </a:t>
            </a:r>
            <a:br>
              <a:rPr lang="fi-FI" sz="3600" dirty="0"/>
            </a:br>
            <a:r>
              <a:rPr lang="fi-FI" sz="3600" dirty="0">
                <a:latin typeface="Arial"/>
                <a:cs typeface="Arial"/>
                <a:hlinkClick r:id="rId2"/>
              </a:rPr>
              <a:t>arviointikriteerit: </a:t>
            </a:r>
            <a:br>
              <a:rPr lang="fi-FI" sz="3600" dirty="0">
                <a:hlinkClick r:id="rId2"/>
              </a:rPr>
            </a:br>
            <a:endParaRPr lang="fi-FI" sz="3600">
              <a:latin typeface="Arial"/>
              <a:cs typeface="Arial"/>
            </a:endParaRP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2E69191-C1C2-42A4-8EA1-00B1E8D03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A25E-CABB-4553-97D6-BF44CD008CC9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D4B2FE3-65FA-4E46-99CD-25DCE742F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23</a:t>
            </a:fld>
            <a:endParaRPr lang="fi-FI" dirty="0"/>
          </a:p>
        </p:txBody>
      </p:sp>
      <p:pic>
        <p:nvPicPr>
          <p:cNvPr id="14" name="Kuva 13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2F6D3F09-A65A-46AE-B1FE-8E7C7FB558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2144" y="0"/>
            <a:ext cx="54764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5757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573464E-C3BC-4CBA-8B2D-1DAB48D1A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095" y="1287345"/>
            <a:ext cx="10515600" cy="1129971"/>
          </a:xfrm>
        </p:spPr>
        <p:txBody>
          <a:bodyPr>
            <a:normAutofit fontScale="90000"/>
          </a:bodyPr>
          <a:lstStyle/>
          <a:p>
            <a:r>
              <a:rPr lang="fi-FI" sz="3600" dirty="0">
                <a:latin typeface="Arial"/>
                <a:cs typeface="Arial"/>
              </a:rPr>
              <a:t>Vanhat perusteet </a:t>
            </a:r>
            <a:br>
              <a:rPr lang="fi-FI" sz="3600" dirty="0">
                <a:latin typeface="Arial"/>
                <a:cs typeface="Arial"/>
              </a:rPr>
            </a:br>
            <a:r>
              <a:rPr lang="fi-FI" sz="3600" dirty="0">
                <a:latin typeface="Arial"/>
                <a:cs typeface="Arial"/>
              </a:rPr>
              <a:t>(2 ja 3 luokan opiskelijat):</a:t>
            </a:r>
            <a:br>
              <a:rPr lang="fi-FI" sz="3600" dirty="0">
                <a:latin typeface="Arial"/>
                <a:cs typeface="Arial"/>
              </a:rPr>
            </a:br>
            <a:r>
              <a:rPr lang="fi-FI" sz="3600" dirty="0" err="1">
                <a:latin typeface="Arial"/>
                <a:cs typeface="Arial"/>
              </a:rPr>
              <a:t>Kv</a:t>
            </a:r>
            <a:r>
              <a:rPr lang="fi-FI" sz="3600" dirty="0">
                <a:latin typeface="Arial"/>
                <a:cs typeface="Arial"/>
              </a:rPr>
              <a:t>-tutkinnonosan</a:t>
            </a:r>
            <a:br>
              <a:rPr lang="fi-FI" sz="3600" dirty="0"/>
            </a:br>
            <a:r>
              <a:rPr lang="fi-FI" sz="3600" dirty="0">
                <a:latin typeface="Arial"/>
                <a:cs typeface="Arial"/>
                <a:hlinkClick r:id="rId2"/>
              </a:rPr>
              <a:t>vaatimukset ja </a:t>
            </a:r>
            <a:br>
              <a:rPr lang="fi-FI" sz="3600" dirty="0">
                <a:hlinkClick r:id="rId2"/>
              </a:rPr>
            </a:br>
            <a:r>
              <a:rPr lang="fi-FI" sz="3600" dirty="0">
                <a:latin typeface="Arial"/>
                <a:cs typeface="Arial"/>
                <a:hlinkClick r:id="rId2"/>
              </a:rPr>
              <a:t>arviointikriteerit </a:t>
            </a:r>
            <a:br>
              <a:rPr lang="fi-FI" sz="3600" dirty="0">
                <a:hlinkClick r:id="rId2"/>
              </a:rPr>
            </a:br>
            <a:endParaRPr lang="fi-FI" sz="360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2E69191-C1C2-42A4-8EA1-00B1E8D03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A25E-CABB-4553-97D6-BF44CD008CC9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D4B2FE3-65FA-4E46-99CD-25DCE742F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24</a:t>
            </a:fld>
            <a:endParaRPr lang="fi-FI" dirty="0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A41C903D-0948-481F-A032-4C7395E773FF}"/>
              </a:ext>
            </a:extLst>
          </p:cNvPr>
          <p:cNvSpPr txBox="1"/>
          <p:nvPr/>
        </p:nvSpPr>
        <p:spPr>
          <a:xfrm>
            <a:off x="4470307" y="2242127"/>
            <a:ext cx="6998446" cy="307776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endParaRPr lang="fi-FI" sz="1400" dirty="0">
              <a:solidFill>
                <a:srgbClr val="212529"/>
              </a:solidFill>
              <a:latin typeface="Open Sans" panose="020B0606030504020204" pitchFamily="34" charset="0"/>
              <a:ea typeface="Open Sans"/>
              <a:cs typeface="Open Sans"/>
            </a:endParaRPr>
          </a:p>
          <a:p>
            <a:endParaRPr lang="fi-FI" dirty="0">
              <a:solidFill>
                <a:srgbClr val="212529"/>
              </a:solidFill>
              <a:highlight>
                <a:srgbClr val="C0C0C0"/>
              </a:highlight>
              <a:latin typeface="Open Sans"/>
              <a:ea typeface="Open Sans"/>
              <a:cs typeface="Open Sans"/>
            </a:endParaRPr>
          </a:p>
          <a:p>
            <a:endParaRPr lang="fi-FI" dirty="0">
              <a:solidFill>
                <a:srgbClr val="212529"/>
              </a:solidFill>
              <a:highlight>
                <a:srgbClr val="C0C0C0"/>
              </a:highlight>
              <a:latin typeface="Open Sans" panose="020B0606030504020204" pitchFamily="34" charset="0"/>
              <a:ea typeface="Open Sans"/>
              <a:cs typeface="Open Sans"/>
            </a:endParaRPr>
          </a:p>
          <a:p>
            <a:r>
              <a:rPr lang="fi-FI" dirty="0">
                <a:solidFill>
                  <a:srgbClr val="212529"/>
                </a:solidFill>
                <a:ea typeface="+mn-lt"/>
                <a:cs typeface="+mn-lt"/>
              </a:rPr>
              <a:t>Opiskelija osaa</a:t>
            </a:r>
            <a:endParaRPr lang="en-US">
              <a:ea typeface="+mn-lt"/>
              <a:cs typeface="+mn-lt"/>
            </a:endParaRPr>
          </a:p>
          <a:p>
            <a:pPr marL="342900" indent="-342900">
              <a:buAutoNum type="arabicPeriod"/>
            </a:pPr>
            <a:r>
              <a:rPr lang="fi-FI" dirty="0">
                <a:solidFill>
                  <a:srgbClr val="212529"/>
                </a:solidFill>
                <a:ea typeface="+mn-lt"/>
                <a:cs typeface="+mn-lt"/>
              </a:rPr>
              <a:t>hakeutua kansainväliseen työympäristöön</a:t>
            </a:r>
            <a:endParaRPr lang="en-US">
              <a:ea typeface="+mn-lt"/>
              <a:cs typeface="+mn-lt"/>
            </a:endParaRPr>
          </a:p>
          <a:p>
            <a:pPr marL="342900" indent="-342900">
              <a:buAutoNum type="arabicPeriod"/>
            </a:pPr>
            <a:r>
              <a:rPr lang="fi-FI" dirty="0">
                <a:solidFill>
                  <a:srgbClr val="212529"/>
                </a:solidFill>
                <a:ea typeface="+mn-lt"/>
                <a:cs typeface="+mn-lt"/>
              </a:rPr>
              <a:t>toimia kansainvälisessä ympäristössä työtehtävissä tai projektissa</a:t>
            </a:r>
            <a:endParaRPr lang="en-US">
              <a:ea typeface="+mn-lt"/>
              <a:cs typeface="+mn-lt"/>
            </a:endParaRPr>
          </a:p>
          <a:p>
            <a:pPr marL="342900" indent="-342900">
              <a:buAutoNum type="arabicPeriod"/>
            </a:pPr>
            <a:r>
              <a:rPr lang="fi-FI" dirty="0">
                <a:solidFill>
                  <a:srgbClr val="212529"/>
                </a:solidFill>
                <a:ea typeface="+mn-lt"/>
                <a:cs typeface="+mn-lt"/>
              </a:rPr>
              <a:t>dokumentoida sekä viestiä toiminnastaan</a:t>
            </a:r>
            <a:endParaRPr lang="en-US">
              <a:ea typeface="+mn-lt"/>
              <a:cs typeface="+mn-lt"/>
            </a:endParaRPr>
          </a:p>
          <a:p>
            <a:pPr marL="342900" indent="-342900">
              <a:buAutoNum type="arabicPeriod"/>
            </a:pPr>
            <a:r>
              <a:rPr lang="fi-FI" dirty="0">
                <a:solidFill>
                  <a:srgbClr val="212529"/>
                </a:solidFill>
                <a:ea typeface="+mn-lt"/>
                <a:cs typeface="+mn-lt"/>
              </a:rPr>
              <a:t>arvioida työskentelyään</a:t>
            </a:r>
            <a:endParaRPr lang="en-US">
              <a:ea typeface="+mn-lt"/>
              <a:cs typeface="+mn-lt"/>
            </a:endParaRPr>
          </a:p>
          <a:p>
            <a:pPr marL="342900" indent="-342900">
              <a:buAutoNum type="arabicPeriod"/>
            </a:pPr>
            <a:endParaRPr lang="fi-FI" dirty="0">
              <a:highlight>
                <a:srgbClr val="C0C0C0"/>
              </a:highlight>
              <a:ea typeface="+mn-lt"/>
              <a:cs typeface="+mn-lt"/>
            </a:endParaRPr>
          </a:p>
          <a:p>
            <a:pPr marL="342900" indent="-342900">
              <a:buAutoNum type="arabicPeriod"/>
            </a:pPr>
            <a:endParaRPr lang="fi-FI" dirty="0">
              <a:highlight>
                <a:srgbClr val="C0C0C0"/>
              </a:highlight>
              <a:ea typeface="+mn-lt"/>
              <a:cs typeface="+mn-lt"/>
            </a:endParaRPr>
          </a:p>
          <a:p>
            <a:endParaRPr lang="fi-FI" dirty="0">
              <a:solidFill>
                <a:srgbClr val="212529"/>
              </a:solidFill>
              <a:highlight>
                <a:srgbClr val="C0C0C0"/>
              </a:highlight>
              <a:latin typeface="Open Sans" panose="020B0606030504020204" pitchFamily="34" charset="0"/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906760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5A55EF-9905-4C1F-9958-E060DDCC3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051" y="695654"/>
            <a:ext cx="10515599" cy="1129971"/>
          </a:xfrm>
        </p:spPr>
        <p:txBody>
          <a:bodyPr>
            <a:noAutofit/>
          </a:bodyPr>
          <a:lstStyle/>
          <a:p>
            <a:pPr algn="l"/>
            <a:r>
              <a:rPr lang="fi-FI" sz="3200" dirty="0"/>
              <a:t>Ohjeita, </a:t>
            </a:r>
            <a:br>
              <a:rPr lang="fi-FI" sz="3200" dirty="0"/>
            </a:br>
            <a:r>
              <a:rPr lang="fi-FI" sz="3200" dirty="0"/>
              <a:t>Vinkit matkaraporttiin: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6E9F7E2-CC88-4B1D-9312-474962B2762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fi-FI" u="sng" dirty="0"/>
              <a:t>Kuvat</a:t>
            </a:r>
            <a:r>
              <a:rPr lang="fi-FI" dirty="0"/>
              <a:t> ovat aina suuri plussa!</a:t>
            </a:r>
            <a:br>
              <a:rPr lang="fi-FI" dirty="0"/>
            </a:br>
            <a:r>
              <a:rPr lang="fi-FI" dirty="0"/>
              <a:t>Ne elävöittävät matkaraporttia ja lukija saa enemmän irti kokemuksestasi</a:t>
            </a:r>
            <a:br>
              <a:rPr lang="fi-FI" dirty="0"/>
            </a:br>
            <a:r>
              <a:rPr lang="fi-FI" dirty="0"/>
              <a:t>Voit liittää kuvat erillisiin diapohjiin (tai blogiin, google -</a:t>
            </a:r>
            <a:r>
              <a:rPr lang="fi-FI" dirty="0" err="1"/>
              <a:t>sites</a:t>
            </a:r>
            <a:r>
              <a:rPr lang="fi-FI" dirty="0"/>
              <a:t> sivustolle, jos teet raportin sinne).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16F2874-BA83-42BF-9FCC-8D0CBBD20C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Luo lisää diasivuja vastataksesi kysymyksiin. Vastaa pidemmin kuin yhdellä lauseella.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Kerro kokemuksestasi omilla sanoillasi. Tee raportista näköisesi. Omakohtaiset esimerkit ovat raportin suola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Kun teet raporttia, mieti millaista raporttia sinusta olisi mielenkiintoista lukea jos olisit vasta lähdössä </a:t>
            </a:r>
            <a:r>
              <a:rPr lang="fi-FI" dirty="0" err="1"/>
              <a:t>kv</a:t>
            </a:r>
            <a:r>
              <a:rPr lang="fi-FI" dirty="0"/>
              <a:t>-jaksolle</a:t>
            </a:r>
          </a:p>
          <a:p>
            <a:pPr algn="l"/>
            <a:endParaRPr lang="fi-FI" dirty="0"/>
          </a:p>
          <a:p>
            <a:pPr algn="l"/>
            <a:r>
              <a:rPr lang="fi-FI" dirty="0"/>
              <a:t>Tsemppiä raportin tekoon! </a:t>
            </a:r>
          </a:p>
          <a:p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7E9E8EB-C890-46D4-8235-9993285C2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E318-A3D7-40FB-81EA-84ACE72F5F6C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4AFFAE0-5105-4AB5-BB1F-FDC6A3582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6ECC67E-64A4-4DAA-8A04-D7040C9CE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3</a:t>
            </a:fld>
            <a:endParaRPr lang="fi-FI" dirty="0"/>
          </a:p>
        </p:txBody>
      </p:sp>
      <p:pic>
        <p:nvPicPr>
          <p:cNvPr id="8" name="Kuva 7" descr="Ok Mr. Feels">
            <a:extLst>
              <a:ext uri="{FF2B5EF4-FFF2-40B4-BE49-F238E27FC236}">
                <a16:creationId xmlns:a16="http://schemas.microsoft.com/office/drawing/2014/main" id="{1840F5F9-7B44-42BA-B8CF-DD6B7F23CC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3598" y="4207503"/>
            <a:ext cx="1781613" cy="1781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390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300083-F7DD-4CF1-97B7-C44EF29D4B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375" y="2733675"/>
            <a:ext cx="10574547" cy="2805113"/>
          </a:xfrm>
        </p:spPr>
        <p:txBody>
          <a:bodyPr>
            <a:normAutofit fontScale="9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fi-FI" sz="3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Oma nimi:</a:t>
            </a:r>
            <a:br>
              <a:rPr kumimoji="0" lang="fi-FI" sz="3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fi-FI" sz="3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Opiskeltava ala:</a:t>
            </a:r>
            <a:br>
              <a:rPr kumimoji="0" lang="fi-FI" sz="3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fi-FI" sz="3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Kv-vaihdon ajankohta: </a:t>
            </a:r>
            <a:br>
              <a:rPr kumimoji="0" lang="fi-FI" sz="3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fi-FI" sz="3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Kaupunki ja maa:</a:t>
            </a:r>
            <a:br>
              <a:rPr kumimoji="0" lang="fi-FI" sz="3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fi-FI" sz="3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Työpaikan nimi:</a:t>
            </a:r>
            <a:br>
              <a:rPr kumimoji="0" lang="fi-FI" sz="3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fi-FI" sz="3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Työpaikan osoite ja/tai nettisivut:</a:t>
            </a:r>
            <a:b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7380594-2A69-443E-9F1D-10B33AE8C1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349" y="1319212"/>
            <a:ext cx="10574547" cy="1122362"/>
          </a:xfrm>
        </p:spPr>
        <p:txBody>
          <a:bodyPr>
            <a:normAutofit/>
          </a:bodyPr>
          <a:lstStyle/>
          <a:p>
            <a:r>
              <a:rPr lang="fi-FI" sz="4400" b="1" dirty="0"/>
              <a:t>Matkaraportti 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51A1710-8356-4139-8ACE-24464AD84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3BF9F-9CDB-41F3-84CA-D5BE240C6A6C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4A19922-AC1E-411E-A064-3E3337F3F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5132F15-B658-47AE-9302-734430C27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4</a:t>
            </a:fld>
            <a:r>
              <a:rPr lang="fi-FI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61486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DE59163-7F21-4199-8FFB-FABEAB2FB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/>
              <a:t>Jaksolle hakeutuminen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4CFCD24-7E19-4585-853F-031D6AC60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</a:pPr>
            <a:r>
              <a:rPr lang="fi-FI" sz="2800"/>
              <a:t>Kuinka päädyit / innostuit hakemaan kv-jaksolle? </a:t>
            </a:r>
          </a:p>
          <a:p>
            <a:pPr>
              <a:lnSpc>
                <a:spcPct val="110000"/>
              </a:lnSpc>
            </a:pPr>
            <a:endParaRPr lang="fi-FI" sz="2800"/>
          </a:p>
          <a:p>
            <a:pPr>
              <a:lnSpc>
                <a:spcPct val="110000"/>
              </a:lnSpc>
            </a:pPr>
            <a:r>
              <a:rPr lang="fi-FI" sz="2800"/>
              <a:t>Mistä / keneltä kuulit / luit ensimmäisen kerran, että sinulla on mahdollista lähteä kv-jaksolle Keudassa?</a:t>
            </a:r>
          </a:p>
          <a:p>
            <a:pPr>
              <a:lnSpc>
                <a:spcPct val="110000"/>
              </a:lnSpc>
            </a:pPr>
            <a:endParaRPr lang="fi-FI" sz="2800"/>
          </a:p>
          <a:p>
            <a:pPr>
              <a:lnSpc>
                <a:spcPct val="110000"/>
              </a:lnSpc>
            </a:pPr>
            <a:r>
              <a:rPr lang="fi-FI" sz="2800"/>
              <a:t>Oliko valmistautumisesi kv-jaksolle riittävää? Vastasiko odotukset jakson todellisuutta?</a:t>
            </a:r>
          </a:p>
          <a:p>
            <a:pPr marL="0" indent="0">
              <a:lnSpc>
                <a:spcPct val="110000"/>
              </a:lnSpc>
              <a:buNone/>
            </a:pPr>
            <a:endParaRPr lang="fi-FI" sz="2800"/>
          </a:p>
          <a:p>
            <a:pPr>
              <a:lnSpc>
                <a:spcPct val="110000"/>
              </a:lnSpc>
            </a:pPr>
            <a:r>
              <a:rPr lang="fi-FI" sz="2800"/>
              <a:t>Mitä mieltä olit Keudan antamasta valmennuksesta? Oliko se riittävää?</a:t>
            </a:r>
          </a:p>
          <a:p>
            <a:pPr marL="0" indent="0">
              <a:lnSpc>
                <a:spcPct val="110000"/>
              </a:lnSpc>
              <a:buNone/>
            </a:pPr>
            <a:endParaRPr lang="fi-FI" sz="2800"/>
          </a:p>
          <a:p>
            <a:pPr>
              <a:lnSpc>
                <a:spcPct val="110000"/>
              </a:lnSpc>
            </a:pPr>
            <a:r>
              <a:rPr lang="fi-FI" sz="2800"/>
              <a:t>Tuleeko mieleesi kv-jaksoon liittyviä asioita, joista olisi ollut hyvä kuulla kv-valmennuksessa tai joista olisit halunnut tietää etukäteen? </a:t>
            </a:r>
          </a:p>
          <a:p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9FEC94E-0B1A-4D57-B3B4-899ED8AC0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530E3F3-325C-41F9-8C59-38F28AAF2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50385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FAB17FB-AC7E-4C81-90B9-4FDFA5190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/>
              <a:t>Koulu / työssäoppimisjakso</a:t>
            </a:r>
            <a:endParaRPr lang="fi-FI" sz="3200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5DF1FBA-7CB9-453B-9387-1974C9EEB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6382"/>
            <a:ext cx="10515600" cy="41093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endParaRPr lang="fi-FI" sz="2000" dirty="0"/>
          </a:p>
          <a:p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40BB5C0-1705-471C-913B-6068FD95C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FB89A43-D73F-46D1-9777-34C94CA3E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6</a:t>
            </a:fld>
            <a:endParaRPr lang="fi-FI" dirty="0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D97E6CC6-B67B-479F-8842-C17130F50D42}"/>
              </a:ext>
            </a:extLst>
          </p:cNvPr>
          <p:cNvSpPr txBox="1"/>
          <p:nvPr/>
        </p:nvSpPr>
        <p:spPr>
          <a:xfrm>
            <a:off x="1249188" y="1989518"/>
            <a:ext cx="798330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Millaista työpaikalla / koulujaksolla oli?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80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Millaisia työpäiväsi tai koulupäiväsi olivat?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Millaisia eroja tai samankaltaisuuksia työkulttuurissa huomasit? </a:t>
            </a:r>
          </a:p>
        </p:txBody>
      </p:sp>
    </p:spTree>
    <p:extLst>
      <p:ext uri="{BB962C8B-B14F-4D97-AF65-F5344CB8AC3E}">
        <p14:creationId xmlns:p14="http://schemas.microsoft.com/office/powerpoint/2010/main" val="836293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877750-6D80-4AF3-BF30-716D6082E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Luothan tilaa kuville </a:t>
            </a:r>
            <a:r>
              <a:rPr lang="fi-FI">
                <a:sym typeface="Wingdings" panose="05000000000000000000" pitchFamily="2" charset="2"/>
              </a:rPr>
              <a:t> 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420BFD5-74AA-47A0-B216-941D830AC9D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1F68550-6066-4D8E-AB13-ABDD013E81D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45D2ED3-B507-4758-9DA7-2C62C9F40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E318-A3D7-40FB-81EA-84ACE72F5F6C}" type="datetime1">
              <a:rPr lang="fi-FI" smtClean="0"/>
              <a:t>5.6.2023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FE7743A-6A58-4015-B63B-B6FAEA7EC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C2B78AC-3F2F-477B-A0CA-1FECD2930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11605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7551E58-7775-416B-AEF5-8626B5A9C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/>
              <a:t>Oppiminen ja ongelmanratkaisu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A6AEF76-421D-4FB7-BD13-7C8010E8A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6382"/>
            <a:ext cx="10515600" cy="4109349"/>
          </a:xfrm>
        </p:spPr>
        <p:txBody>
          <a:bodyPr>
            <a:normAutofit fontScale="62500" lnSpcReduction="20000"/>
          </a:bodyPr>
          <a:lstStyle/>
          <a:p>
            <a:r>
              <a:rPr lang="fi-FI" sz="2900" dirty="0"/>
              <a:t>Minkälaisia ongelmia </a:t>
            </a:r>
            <a:r>
              <a:rPr lang="fi-FI" sz="2900" dirty="0" err="1"/>
              <a:t>kv</a:t>
            </a:r>
            <a:r>
              <a:rPr lang="fi-FI" sz="2900" dirty="0"/>
              <a:t>-jaksolla kohtasin ja miten ratkaisin ne </a:t>
            </a:r>
          </a:p>
          <a:p>
            <a:pPr lvl="1"/>
            <a:r>
              <a:rPr lang="fi-FI" sz="2500" dirty="0"/>
              <a:t> (esim. tien löytäminen, bussilippujen ostaminen, koti-ikävä, hankalan työkaverin kohtaaminen, sairastuminen, lompakon katoaminen </a:t>
            </a:r>
            <a:r>
              <a:rPr lang="fi-FI" sz="2500" dirty="0" err="1"/>
              <a:t>jne</a:t>
            </a:r>
            <a:r>
              <a:rPr lang="fi-FI" sz="2500" dirty="0"/>
              <a:t>….) </a:t>
            </a:r>
          </a:p>
          <a:p>
            <a:pPr marL="0" indent="0">
              <a:buNone/>
            </a:pPr>
            <a:endParaRPr lang="fi-FI" sz="2900" dirty="0"/>
          </a:p>
          <a:p>
            <a:r>
              <a:rPr lang="fi-FI" sz="2900" dirty="0"/>
              <a:t>Mitä tulevien kohteeseen lähtevien Keudan opiskelijoiden olisi hyvä tietää kohteen kulttuurista ja elintavoista?</a:t>
            </a:r>
          </a:p>
          <a:p>
            <a:r>
              <a:rPr lang="fi-FI" sz="2900" dirty="0"/>
              <a:t>Mitä kannattaa ottaa huomioon / tekisit eri lailla seuraavalla kerralla lähtiessäsi ulkomaille?</a:t>
            </a:r>
          </a:p>
          <a:p>
            <a:r>
              <a:rPr lang="fi-FI" sz="2900" dirty="0"/>
              <a:t>Jos lähtisit vaihdon jälkeen uudestaan matkalle niin, miten suunnittelisit matkabudjettisi toisin?</a:t>
            </a:r>
          </a:p>
          <a:p>
            <a:r>
              <a:rPr lang="fi-FI" sz="2900" dirty="0"/>
              <a:t>Asioita, joista et pitänyt kohdemaassa ja sen kulttuurissa? </a:t>
            </a:r>
          </a:p>
          <a:p>
            <a:r>
              <a:rPr lang="fi-FI" sz="2900" dirty="0"/>
              <a:t>Asioita, joista pidit kohdemaassa ja sen kulttuurissa? </a:t>
            </a:r>
          </a:p>
          <a:p>
            <a:endParaRPr lang="fi-FI" sz="2900" b="1" dirty="0">
              <a:solidFill>
                <a:srgbClr val="0070C0"/>
              </a:solidFill>
            </a:endParaRPr>
          </a:p>
          <a:p>
            <a:endParaRPr lang="fi-FI" sz="29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i-FI" sz="2600" b="1" dirty="0">
                <a:solidFill>
                  <a:srgbClr val="0070C0"/>
                </a:solidFill>
              </a:rPr>
              <a:t>Anna kuvaus suullisesti ja/tai kirjallisesti ja lisää tilannetta kuvaavia valokuvia tai filminpätkä</a:t>
            </a:r>
          </a:p>
          <a:p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0FF255A-9CA5-4526-9197-5E0C73423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1444FFE-C6E9-4DC5-BA7C-D1AE53719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86615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FAB17FB-AC7E-4C81-90B9-4FDFA5190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Oppiminen ja ongelmanratkaisu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5DF1FBA-7CB9-453B-9387-1974C9EEB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6382"/>
            <a:ext cx="10515600" cy="41093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sz="2000" dirty="0"/>
          </a:p>
          <a:p>
            <a:r>
              <a:rPr lang="fi-FI" sz="1800" dirty="0"/>
              <a:t>Millaisten asioiden koet olevan paremmin Suomessa kuin kohdemaassasi? Millaisia vahvuuksia Suomella ja sen kulttuurilla on?</a:t>
            </a:r>
          </a:p>
          <a:p>
            <a:r>
              <a:rPr lang="fi-FI" sz="1800" dirty="0"/>
              <a:t>Millaisten asioiden koet olevan paremmin kohdemaassa kuin Suomessa? Millaisia vahvuuksia kohdemaalla on? </a:t>
            </a:r>
          </a:p>
          <a:p>
            <a:r>
              <a:rPr lang="fi-FI" sz="1800" dirty="0"/>
              <a:t>Mitä meidän suomalaisten olisi hyvä oppia kohdemaan ihmisistä tai kulttuurista? </a:t>
            </a:r>
          </a:p>
          <a:p>
            <a:r>
              <a:rPr lang="fi-FI" sz="1800" dirty="0"/>
              <a:t>Mitä opit jaksolla? Pohdi mitä opit sekä ammatillisesti että työ/koulupäivien ulkopuolella? </a:t>
            </a:r>
          </a:p>
          <a:p>
            <a:r>
              <a:rPr lang="fi-FI" sz="1800" dirty="0"/>
              <a:t>Mitä sellaista erityisosaamista opit, mitä meillä ei ole Suomessa? </a:t>
            </a:r>
          </a:p>
          <a:p>
            <a:r>
              <a:rPr lang="fi-FI" sz="1800" dirty="0"/>
              <a:t>Koitko vaihtojakson vaikuttaneen sinuun (itsetunto/käytös/kielitaito/rohkeus puhua/omaksuitko paikallisia tapoja…)</a:t>
            </a:r>
          </a:p>
          <a:p>
            <a:pPr marL="0" indent="0">
              <a:buNone/>
            </a:pPr>
            <a:endParaRPr lang="fi-FI" sz="2000" dirty="0"/>
          </a:p>
          <a:p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40BB5C0-1705-471C-913B-6068FD95C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/>
              <a:t>&gt;&gt; keuda.fi</a:t>
            </a:r>
          </a:p>
          <a:p>
            <a:r>
              <a:rPr lang="fi-FI"/>
              <a:t>#kestävä #saavutettava #uniikki</a:t>
            </a:r>
          </a:p>
          <a:p>
            <a:r>
              <a:rPr lang="fi-FI"/>
              <a:t>#omapolku #työelämäävarten 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FB89A43-D73F-46D1-9777-34C94CA3E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D3CA140-FF35-4452-9742-757AA58294AB}" type="slidenum">
              <a:rPr lang="fi-FI" smtClean="0"/>
              <a:pPr algn="l"/>
              <a:t>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23725561"/>
      </p:ext>
    </p:extLst>
  </p:cSld>
  <p:clrMapOvr>
    <a:masterClrMapping/>
  </p:clrMapOvr>
</p:sld>
</file>

<file path=ppt/theme/theme1.xml><?xml version="1.0" encoding="utf-8"?>
<a:theme xmlns:a="http://schemas.openxmlformats.org/drawingml/2006/main" name="Keuda-perustyyli_lime-lo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0_Keuda_PPT-pohja" id="{587302BB-04CF-407A-90F1-B5EC782FCCAF}" vid="{49F31D79-C498-4CDE-8819-FAE39328E529}"/>
    </a:ext>
  </a:extLst>
</a:theme>
</file>

<file path=ppt/theme/theme2.xml><?xml version="1.0" encoding="utf-8"?>
<a:theme xmlns:a="http://schemas.openxmlformats.org/drawingml/2006/main" name="1_Keuda-perustyyli_musta-lo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0_Keuda_PPT-pohja" id="{587302BB-04CF-407A-90F1-B5EC782FCCAF}" vid="{FF26F352-4381-432D-99C8-3CE96A987AC6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02B99E5A673541B7319A4CF1BC9614" ma:contentTypeVersion="16" ma:contentTypeDescription="Create a new document." ma:contentTypeScope="" ma:versionID="436ef3b7c0ea7c3fe1e27c2070751eb2">
  <xsd:schema xmlns:xsd="http://www.w3.org/2001/XMLSchema" xmlns:xs="http://www.w3.org/2001/XMLSchema" xmlns:p="http://schemas.microsoft.com/office/2006/metadata/properties" xmlns:ns2="91b3fe2c-d021-480e-97c8-6e789bf75edb" xmlns:ns3="c9222f7f-a34e-4026-8fe9-5e2383676c49" targetNamespace="http://schemas.microsoft.com/office/2006/metadata/properties" ma:root="true" ma:fieldsID="30344901b96454c1e5b014144c4f792e" ns2:_="" ns3:_="">
    <xsd:import namespace="91b3fe2c-d021-480e-97c8-6e789bf75edb"/>
    <xsd:import namespace="c9222f7f-a34e-4026-8fe9-5e2383676c4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b3fe2c-d021-480e-97c8-6e789bf75e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26c6a39-ca17-4711-8675-0cb8c6f60f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222f7f-a34e-4026-8fe9-5e2383676c4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93ff08d-97f1-422d-bbd3-12dfbd8f11ef}" ma:internalName="TaxCatchAll" ma:showField="CatchAllData" ma:web="c9222f7f-a34e-4026-8fe9-5e2383676c4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9222f7f-a34e-4026-8fe9-5e2383676c49">
      <UserInfo>
        <DisplayName>Eira Bani</DisplayName>
        <AccountId>257</AccountId>
        <AccountType/>
      </UserInfo>
    </SharedWithUsers>
    <lcf76f155ced4ddcb4097134ff3c332f xmlns="91b3fe2c-d021-480e-97c8-6e789bf75edb">
      <Terms xmlns="http://schemas.microsoft.com/office/infopath/2007/PartnerControls"/>
    </lcf76f155ced4ddcb4097134ff3c332f>
    <TaxCatchAll xmlns="c9222f7f-a34e-4026-8fe9-5e2383676c49" xsi:nil="true"/>
    <MediaLengthInSeconds xmlns="91b3fe2c-d021-480e-97c8-6e789bf75edb" xsi:nil="true"/>
  </documentManagement>
</p:properties>
</file>

<file path=customXml/itemProps1.xml><?xml version="1.0" encoding="utf-8"?>
<ds:datastoreItem xmlns:ds="http://schemas.openxmlformats.org/officeDocument/2006/customXml" ds:itemID="{B3442507-2456-40D7-92C1-056BD028495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F837F76-E986-44D3-9201-24E793018871}"/>
</file>

<file path=customXml/itemProps3.xml><?xml version="1.0" encoding="utf-8"?>
<ds:datastoreItem xmlns:ds="http://schemas.openxmlformats.org/officeDocument/2006/customXml" ds:itemID="{0817B94A-CF56-45E5-99E1-1C4B4D2569EE}">
  <ds:schemaRefs>
    <ds:schemaRef ds:uri="91b3fe2c-d021-480e-97c8-6e789bf75edb"/>
    <ds:schemaRef ds:uri="c9222f7f-a34e-4026-8fe9-5e2383676c4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2020_Keuda_PPT-pohja</Template>
  <TotalTime>946</TotalTime>
  <Words>1785</Words>
  <Application>Microsoft Office PowerPoint</Application>
  <PresentationFormat>Laajakuva</PresentationFormat>
  <Paragraphs>265</Paragraphs>
  <Slides>24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24</vt:i4>
      </vt:variant>
    </vt:vector>
  </HeadingPairs>
  <TitlesOfParts>
    <vt:vector size="29" baseType="lpstr">
      <vt:lpstr>Arial</vt:lpstr>
      <vt:lpstr>Calibri</vt:lpstr>
      <vt:lpstr>Open Sans</vt:lpstr>
      <vt:lpstr>Keuda-perustyyli_lime-logo</vt:lpstr>
      <vt:lpstr>1_Keuda-perustyyli_musta-logo</vt:lpstr>
      <vt:lpstr>Matkaraportti  -pohja</vt:lpstr>
      <vt:lpstr>Ohjeita:  Oma kv-jaksoni ulkomailla Mitä opin + kokemukset</vt:lpstr>
      <vt:lpstr>Ohjeita,  Vinkit matkaraporttiin: </vt:lpstr>
      <vt:lpstr>Oma nimi: Opiskeltava ala: Kv-vaihdon ajankohta:  Kaupunki ja maa: Työpaikan nimi: Työpaikan osoite ja/tai nettisivut: </vt:lpstr>
      <vt:lpstr>Jaksolle hakeutuminen</vt:lpstr>
      <vt:lpstr>Koulu / työssäoppimisjakso</vt:lpstr>
      <vt:lpstr>Luothan tilaa kuville  </vt:lpstr>
      <vt:lpstr>Oppiminen ja ongelmanratkaisu</vt:lpstr>
      <vt:lpstr>Oppiminen ja ongelmanratkaisu</vt:lpstr>
      <vt:lpstr>Vapaa-aika ja majoitus</vt:lpstr>
      <vt:lpstr>Matkustaminen</vt:lpstr>
      <vt:lpstr>Terveisiä Keudan markkinointiin ja viestintäkanaviin jaettavaksi</vt:lpstr>
      <vt:lpstr> Kestävän kehityksen edistäminen</vt:lpstr>
      <vt:lpstr>Huom: Tästä eteenpäin matkaraporttiasi ei julkaista keudanmatkassa.com sivuilla</vt:lpstr>
      <vt:lpstr>Kysymyksiä pohdittavaksi itsenäisesti</vt:lpstr>
      <vt:lpstr>Kv-tutkinnonosan itsearviointi</vt:lpstr>
      <vt:lpstr>PowerPoint-esitys</vt:lpstr>
      <vt:lpstr>  </vt:lpstr>
      <vt:lpstr>PowerPoint-esitys</vt:lpstr>
      <vt:lpstr>  </vt:lpstr>
      <vt:lpstr>PowerPoint-esitys</vt:lpstr>
      <vt:lpstr>Uudet perusteet  (ainakin elokuusssa 2022 aloittaneet): Kv-tutkinnonosan vaatimukset   </vt:lpstr>
      <vt:lpstr>Uudet perusteet (ainakin elokuusssa  2022 aloittaneet): Kv-tutkinnonosan  arviointikriteerit:  </vt:lpstr>
      <vt:lpstr>Vanhat perusteet  (2 ja 3 luokan opiskelijat): Kv-tutkinnonosan vaatimukset ja  arviointikriteerit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Matkaraportti pohja</dc:title>
  <dc:creator>Iina Siren</dc:creator>
  <cp:lastModifiedBy>Suvi Kylmälä</cp:lastModifiedBy>
  <cp:revision>120</cp:revision>
  <dcterms:created xsi:type="dcterms:W3CDTF">2021-02-22T12:33:50Z</dcterms:created>
  <dcterms:modified xsi:type="dcterms:W3CDTF">2023-06-05T08:44:27Z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0x0101008602B99E5A673541B7319A4CF1BC9614</vt:lpwstr>
  </property>
  <property fmtid="{D5CDD505-2E9C-101B-9397-08002B2CF9AE}" pid="3" name="MediaServiceImageTags">
    <vt:lpwstr/>
  </property>
  <property fmtid="{D5CDD505-2E9C-101B-9397-08002B2CF9AE}" pid="4" name="Order">
    <vt:r8>686000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</Properties>
</file>