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sldIdLst>
    <p:sldId id="257" r:id="rId5"/>
    <p:sldId id="256" r:id="rId6"/>
    <p:sldId id="258" r:id="rId7"/>
    <p:sldId id="259" r:id="rId8"/>
    <p:sldId id="260" r:id="rId9"/>
    <p:sldId id="276" r:id="rId10"/>
    <p:sldId id="261" r:id="rId11"/>
    <p:sldId id="277" r:id="rId12"/>
    <p:sldId id="279" r:id="rId13"/>
    <p:sldId id="280" r:id="rId14"/>
    <p:sldId id="262" r:id="rId15"/>
    <p:sldId id="263" r:id="rId16"/>
    <p:sldId id="264" r:id="rId17"/>
    <p:sldId id="266" r:id="rId18"/>
    <p:sldId id="268" r:id="rId19"/>
    <p:sldId id="269" r:id="rId20"/>
    <p:sldId id="271" r:id="rId21"/>
    <p:sldId id="272" r:id="rId22"/>
    <p:sldId id="273" r:id="rId23"/>
    <p:sldId id="274" r:id="rId24"/>
    <p:sldId id="281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3CFA43-D041-041F-681C-E3BC1F122764}" name="Anitra Hankila" initials="AH" userId="S::anitra.hankila@keuda.fi::b5af5162-917b-4dd7-92aa-a0dc7be01f2b" providerId="AD"/>
  <p188:author id="{D663899D-A35C-7592-246A-C9B41626E555}" name="Marjaana Suo" initials="MS" userId="S::marjaana.suo@keuda.fi::24036f04-8974-4c32-93eb-8c8307491e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EF614B-EAA0-430E-8B2A-272C259E3D26}" v="3" dt="2024-08-23T05:52:24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52AC460-DAFF-4F18-AB90-21CDB3B1EA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4"/>
          <a:stretch/>
        </p:blipFill>
        <p:spPr>
          <a:xfrm>
            <a:off x="1905" y="0"/>
            <a:ext cx="12190095" cy="59436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3055B6-AB5F-47B5-A727-D67073BAE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93863"/>
            <a:ext cx="1057454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E51F47B-0376-45AD-81D8-4829B8D9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173538"/>
            <a:ext cx="10574547" cy="112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EC2888A5-4CD3-47BE-840B-9F1928E9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7C86-0D82-41B2-895D-1F49626EB8D4}" type="datetimeFigureOut">
              <a:rPr lang="fi-FI" smtClean="0"/>
              <a:pPr/>
              <a:t>23.8.2024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097EC143-B2E9-4796-BDCB-A0596C67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16" name="Dian numeron paikkamerkki 15">
            <a:extLst>
              <a:ext uri="{FF2B5EF4-FFF2-40B4-BE49-F238E27FC236}">
                <a16:creationId xmlns:a16="http://schemas.microsoft.com/office/drawing/2014/main" id="{2E66B57B-6506-4929-B6DC-EC4CD047A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114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FD04FB84-0E92-4E07-BD02-50F570C71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906" y="103755"/>
            <a:ext cx="1979761" cy="204389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AFDC21A-9BA5-44EB-B1FB-335D171C9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1221DC-7D09-4D73-AA8C-CB506184A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7324" y="6151426"/>
            <a:ext cx="1465053" cy="532433"/>
          </a:xfrm>
          <a:prstGeom prst="rect">
            <a:avLst/>
          </a:prstGeom>
        </p:spPr>
        <p:txBody>
          <a:bodyPr/>
          <a:lstStyle/>
          <a:p>
            <a:fld id="{0EC5BAA6-F78B-4573-8E77-CF165B7F1A61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3B6151-0AD6-4592-988E-A87F022E7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C861E5CE-68CD-4807-88F2-22D42C94A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929E14FF-8789-4646-AF4E-2A74121F96A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38200" y="1834251"/>
            <a:ext cx="10517188" cy="41093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5971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C9D82F-1244-459D-82EF-E0D43D4E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8229E1-9425-4593-B0C5-BD1932D43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36057" cy="41093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DB4C943E-23A4-446B-B9C3-2D241808B5D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650302" y="1834251"/>
            <a:ext cx="5705086" cy="41093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FCA19A97-0AC0-4880-9E6A-76574F9D62C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597324" y="6151426"/>
            <a:ext cx="1465053" cy="532433"/>
          </a:xfrm>
          <a:prstGeom prst="rect">
            <a:avLst/>
          </a:prstGeom>
        </p:spPr>
        <p:txBody>
          <a:bodyPr/>
          <a:lstStyle/>
          <a:p>
            <a:fld id="{3FADD7C5-DA35-4F5E-A7D1-5A8BC2123634}" type="datetime1">
              <a:rPr lang="fi-FI" smtClean="0"/>
              <a:t>23.8.2024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15FFB396-4C5A-46AC-AFD1-DD286B02964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476DC635-07B3-40B6-8FF2-27815746A68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79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C9D82F-1244-459D-82EF-E0D43D4E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8229E1-9425-4593-B0C5-BD1932D43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15075" cy="41093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FCA19A97-0AC0-4880-9E6A-76574F9D62C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597324" y="6151426"/>
            <a:ext cx="1465053" cy="532433"/>
          </a:xfrm>
          <a:prstGeom prst="rect">
            <a:avLst/>
          </a:prstGeom>
        </p:spPr>
        <p:txBody>
          <a:bodyPr/>
          <a:lstStyle/>
          <a:p>
            <a:fld id="{3FADD7C5-DA35-4F5E-A7D1-5A8BC2123634}" type="datetime1">
              <a:rPr lang="fi-FI" smtClean="0"/>
              <a:t>23.8.2024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15FFB396-4C5A-46AC-AFD1-DD286B02964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476DC635-07B3-40B6-8FF2-27815746A68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Kuvan paikkamerkki 15">
            <a:extLst>
              <a:ext uri="{FF2B5EF4-FFF2-40B4-BE49-F238E27FC236}">
                <a16:creationId xmlns:a16="http://schemas.microsoft.com/office/drawing/2014/main" id="{611283BE-E0CD-40B0-8F0E-7AF699C6FB0A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539593" y="1690688"/>
            <a:ext cx="4244286" cy="4244286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409682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2F4997-0D0E-425B-9B6F-5061F744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2090"/>
            <a:ext cx="4206665" cy="11645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2F16386-76C9-414E-97E3-7C9E7F3D7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2089"/>
            <a:ext cx="6172200" cy="53915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0B776BD-EE44-4275-A3C5-EA7D403E6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37426"/>
            <a:ext cx="4206665" cy="41061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8FE72B7D-0E15-4F18-ADAF-63FC249B3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7324" y="6151426"/>
            <a:ext cx="1465053" cy="532433"/>
          </a:xfrm>
          <a:prstGeom prst="rect">
            <a:avLst/>
          </a:prstGeom>
        </p:spPr>
        <p:txBody>
          <a:bodyPr/>
          <a:lstStyle/>
          <a:p>
            <a:fld id="{4D16070D-B6F2-4256-93C8-914D7B53FDD1}" type="datetime1">
              <a:rPr lang="fi-FI" smtClean="0"/>
              <a:t>23.8.2024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FF6A1662-40E2-45AF-8788-5439748CF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C3E2C574-2DC6-47BB-A52E-A6B5D700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7217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C0A716A-1011-4321-B5D6-2E32A3E8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7324" y="6151426"/>
            <a:ext cx="1465053" cy="532433"/>
          </a:xfrm>
          <a:prstGeom prst="rect">
            <a:avLst/>
          </a:prstGeom>
        </p:spPr>
        <p:txBody>
          <a:bodyPr/>
          <a:lstStyle/>
          <a:p>
            <a:fld id="{D926D0F1-5D4A-41EE-9FA0-2C7273AE7399}" type="datetime1">
              <a:rPr lang="fi-FI" smtClean="0"/>
              <a:t>23.8.2024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B3667DF-3FBC-4029-A688-814C465D5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5C4E915-4551-4FD2-93B6-0BA07F60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74E9304-0568-4D08-A051-4DA7EB6C563A}"/>
              </a:ext>
            </a:extLst>
          </p:cNvPr>
          <p:cNvSpPr/>
          <p:nvPr userDrawn="1"/>
        </p:nvSpPr>
        <p:spPr>
          <a:xfrm>
            <a:off x="2165230" y="1328468"/>
            <a:ext cx="1958196" cy="19581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772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E3BCEF55-E74C-4B71-AA8F-7A16034F8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51" y="767905"/>
            <a:ext cx="4331716" cy="4472040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0C587DC5-BE89-42F9-8E59-CE7F8477B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28725"/>
            <a:ext cx="6800851" cy="28527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Alaotsikko 2">
            <a:extLst>
              <a:ext uri="{FF2B5EF4-FFF2-40B4-BE49-F238E27FC236}">
                <a16:creationId xmlns:a16="http://schemas.microsoft.com/office/drawing/2014/main" id="{AB61DE62-E11F-44E1-9138-A826752B8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73538"/>
            <a:ext cx="6800852" cy="112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9" name="Päivämäärän paikkamerkki 18">
            <a:extLst>
              <a:ext uri="{FF2B5EF4-FFF2-40B4-BE49-F238E27FC236}">
                <a16:creationId xmlns:a16="http://schemas.microsoft.com/office/drawing/2014/main" id="{E0785309-DB2D-41D1-93EB-A63951D7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7C86-0D82-41B2-895D-1F49626EB8D4}" type="datetimeFigureOut">
              <a:rPr lang="fi-FI" smtClean="0"/>
              <a:pPr/>
              <a:t>23.8.2024</a:t>
            </a:fld>
            <a:endParaRPr lang="fi-FI"/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5FCA5EF3-482D-43A7-A7CD-226F07ACF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86B2CF40-83DE-47A3-A916-3D0830FE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15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15">
            <a:extLst>
              <a:ext uri="{FF2B5EF4-FFF2-40B4-BE49-F238E27FC236}">
                <a16:creationId xmlns:a16="http://schemas.microsoft.com/office/drawing/2014/main" id="{046AF30C-7A64-4CAA-B336-7BA83074998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639051" y="1066801"/>
            <a:ext cx="4382953" cy="4382953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D5C922BD-674F-4003-BA92-1F5605697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28725"/>
            <a:ext cx="6800851" cy="28527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6" name="Alaotsikko 2">
            <a:extLst>
              <a:ext uri="{FF2B5EF4-FFF2-40B4-BE49-F238E27FC236}">
                <a16:creationId xmlns:a16="http://schemas.microsoft.com/office/drawing/2014/main" id="{8B17BC00-FB4C-4837-9797-A745B215A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73538"/>
            <a:ext cx="6800852" cy="112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B781020-D969-45F6-A236-636A465D452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B627C86-0D82-41B2-895D-1F49626EB8D4}" type="datetimeFigureOut">
              <a:rPr lang="fi-FI" smtClean="0"/>
              <a:pPr/>
              <a:t>23.8.2024</a:t>
            </a:fld>
            <a:endParaRPr lang="fi-FI"/>
          </a:p>
        </p:txBody>
      </p:sp>
      <p:sp>
        <p:nvSpPr>
          <p:cNvPr id="17" name="Alatunnisteen paikkamerkki 16">
            <a:extLst>
              <a:ext uri="{FF2B5EF4-FFF2-40B4-BE49-F238E27FC236}">
                <a16:creationId xmlns:a16="http://schemas.microsoft.com/office/drawing/2014/main" id="{99C3B80B-AF94-45FA-A128-F104C8E45EA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03D3868B-3E9F-4ADB-87B9-A89426CF9BB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230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E15249FE-F1BC-4DB2-AA0D-48225444A6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906" y="103755"/>
            <a:ext cx="1979761" cy="204389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C9D82F-1244-459D-82EF-E0D43D4E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717"/>
            <a:ext cx="10514162" cy="1129971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8229E1-9425-4593-B0C5-BD1932D43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93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A98641F-5650-4502-9114-8DAD357D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7324" y="6151426"/>
            <a:ext cx="1465053" cy="532433"/>
          </a:xfrm>
          <a:prstGeom prst="rect">
            <a:avLst/>
          </a:prstGeom>
        </p:spPr>
        <p:txBody>
          <a:bodyPr/>
          <a:lstStyle/>
          <a:p>
            <a:fld id="{64CD952D-2424-465E-A3B3-6637A28CDE80}" type="datetime1">
              <a:rPr lang="fi-FI" smtClean="0"/>
              <a:t>23.8.2024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337624-DCDD-4B3E-AFB7-DB5E6B7E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15E3D0F3-1172-43F7-88DD-C3B701F9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908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FB649983-EE23-4849-99A0-5AC88EF0D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t="10714" r="52673" b="15952"/>
          <a:stretch/>
        </p:blipFill>
        <p:spPr>
          <a:xfrm flipH="1" flipV="1">
            <a:off x="-1806107" y="-1739393"/>
            <a:ext cx="3572628" cy="3578762"/>
          </a:xfrm>
          <a:prstGeom prst="ellipse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C9D82F-1244-459D-82EF-E0D43D4E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046" y="560717"/>
            <a:ext cx="9577753" cy="1129971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8229E1-9425-4593-B0C5-BD1932D43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93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A98641F-5650-4502-9114-8DAD357D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7324" y="6151426"/>
            <a:ext cx="1465053" cy="532433"/>
          </a:xfrm>
          <a:prstGeom prst="rect">
            <a:avLst/>
          </a:prstGeom>
        </p:spPr>
        <p:txBody>
          <a:bodyPr/>
          <a:lstStyle/>
          <a:p>
            <a:fld id="{B62AD38B-EAFC-4691-B174-1FED33D20AAF}" type="datetime1">
              <a:rPr lang="fi-FI" smtClean="0"/>
              <a:t>23.8.2024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337624-DCDD-4B3E-AFB7-DB5E6B7E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15E3D0F3-1172-43F7-88DD-C3B701F9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891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FB649983-EE23-4849-99A0-5AC88EF0D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t="10714" r="52673" b="15952"/>
          <a:stretch/>
        </p:blipFill>
        <p:spPr>
          <a:xfrm flipH="1" flipV="1">
            <a:off x="-1806107" y="5055183"/>
            <a:ext cx="3572628" cy="3578762"/>
          </a:xfrm>
          <a:prstGeom prst="ellipse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C9D82F-1244-459D-82EF-E0D43D4E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717"/>
            <a:ext cx="10515600" cy="1129971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8229E1-9425-4593-B0C5-BD1932D43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93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A98641F-5650-4502-9114-8DAD357D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7324" y="6151426"/>
            <a:ext cx="1465053" cy="532433"/>
          </a:xfrm>
          <a:prstGeom prst="rect">
            <a:avLst/>
          </a:prstGeom>
        </p:spPr>
        <p:txBody>
          <a:bodyPr/>
          <a:lstStyle/>
          <a:p>
            <a:fld id="{0DBEE309-13A7-4617-875D-6F6C66CD3925}" type="datetime1">
              <a:rPr lang="fi-FI" smtClean="0"/>
              <a:t>23.8.2024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337624-DCDD-4B3E-AFB7-DB5E6B7E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15E3D0F3-1172-43F7-88DD-C3B701F9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682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FB649983-EE23-4849-99A0-5AC88EF0D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t="10714" r="52673" b="15952"/>
          <a:stretch/>
        </p:blipFill>
        <p:spPr>
          <a:xfrm flipH="1" flipV="1">
            <a:off x="10072301" y="-1739393"/>
            <a:ext cx="3572628" cy="3578762"/>
          </a:xfrm>
          <a:prstGeom prst="ellipse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C9D82F-1244-459D-82EF-E0D43D4E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717"/>
            <a:ext cx="10515599" cy="1129971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8229E1-9425-4593-B0C5-BD1932D43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93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A98641F-5650-4502-9114-8DAD357D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7324" y="6151426"/>
            <a:ext cx="1465053" cy="532433"/>
          </a:xfrm>
          <a:prstGeom prst="rect">
            <a:avLst/>
          </a:prstGeom>
        </p:spPr>
        <p:txBody>
          <a:bodyPr/>
          <a:lstStyle/>
          <a:p>
            <a:fld id="{0E14A25E-CABB-4553-97D6-BF44CD008CC9}" type="datetime1">
              <a:rPr lang="fi-FI" smtClean="0"/>
              <a:t>23.8.2024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337624-DCDD-4B3E-AFB7-DB5E6B7E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15E3D0F3-1172-43F7-88DD-C3B701F9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324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9B7B4FB2-4D8A-4DCE-A19E-E1C62E6FDB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906" y="103755"/>
            <a:ext cx="1979761" cy="204389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E6B907D-2A85-408A-9512-CF6C7B39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CE1E87-3BC6-45BB-84C2-2B8A1ADDE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93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4862E48-53EC-4838-BB62-101AC072B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93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1D36552D-55A2-418B-85B5-CDC2057C99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7324" y="6151426"/>
            <a:ext cx="1465053" cy="532433"/>
          </a:xfrm>
          <a:prstGeom prst="rect">
            <a:avLst/>
          </a:prstGeom>
        </p:spPr>
        <p:txBody>
          <a:bodyPr/>
          <a:lstStyle/>
          <a:p>
            <a:fld id="{6253E318-A3D7-40FB-81EA-84ACE72F5F6C}" type="datetime1">
              <a:rPr lang="fi-FI" smtClean="0"/>
              <a:t>23.8.2024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69CCA5-24FA-43A0-B624-B82733C97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A9AE3934-B0BF-4399-A888-F6D6744D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211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5D5516BA-1463-4347-84ED-8682A7D6E0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906" y="103755"/>
            <a:ext cx="1979761" cy="204389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93A5A96-5F29-4252-800E-9303A101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5110"/>
            <a:ext cx="10515600" cy="1138597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90C97-8B8F-40FD-BDDA-D6BF67478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0193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0D893BD-2817-4A32-B3C6-728594F2D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42297"/>
            <a:ext cx="5157787" cy="30926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33D7360-BA38-41B0-9CC4-C558A75E5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93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8422600-70E0-4C43-9B66-DB1B9EF9B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42297"/>
            <a:ext cx="5183188" cy="30926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7593EAC2-2528-4646-81BC-D1B76369D5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7324" y="6151426"/>
            <a:ext cx="1465053" cy="532433"/>
          </a:xfrm>
          <a:prstGeom prst="rect">
            <a:avLst/>
          </a:prstGeom>
        </p:spPr>
        <p:txBody>
          <a:bodyPr/>
          <a:lstStyle/>
          <a:p>
            <a:fld id="{B2ABEC2A-953E-4EF2-83B7-166484ECA267}" type="datetime1">
              <a:rPr lang="fi-FI" smtClean="0"/>
              <a:t>23.8.2024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E540B32-76A5-4DB7-82CD-E90F827B1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783ACB8A-5B3C-4F87-8485-074AE63D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34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0133B56-8FE2-4B0B-95C5-A80DEA8EE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717"/>
            <a:ext cx="10515599" cy="1129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136E965-D72C-409A-B184-C176B691B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681745-22EE-4268-AAFF-A0AA33B4B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1425"/>
            <a:ext cx="628291" cy="532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9D3CA140-FF35-4452-9742-757AA58294AB}" type="slidenum">
              <a:rPr lang="fi-FI" smtClean="0"/>
              <a:pPr algn="l"/>
              <a:t>‹#›</a:t>
            </a:fld>
            <a:r>
              <a:rPr lang="fi-FI"/>
              <a:t>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ED4616E-764B-4410-8BCF-71C1B9F2A31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3924" y="6120946"/>
            <a:ext cx="1721006" cy="607664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B63BB1-75C2-4218-8769-4467F77A1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51426"/>
            <a:ext cx="4114800" cy="570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</a:t>
            </a:r>
            <a:r>
              <a:rPr lang="fi-FI" err="1"/>
              <a:t>työelämäävarten</a:t>
            </a:r>
            <a:r>
              <a:rPr lang="fi-FI"/>
              <a:t> 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D17BF93-AFA5-4811-81F5-4A7749395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5886" y="6356351"/>
            <a:ext cx="1985513" cy="3275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627C86-0D82-41B2-895D-1F49626EB8D4}" type="datetimeFigureOut">
              <a:rPr lang="fi-FI" smtClean="0"/>
              <a:pPr/>
              <a:t>23.8.2024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470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62" r:id="rId4"/>
    <p:sldLayoutId id="2147483650" r:id="rId5"/>
    <p:sldLayoutId id="2147483660" r:id="rId6"/>
    <p:sldLayoutId id="2147483680" r:id="rId7"/>
    <p:sldLayoutId id="2147483652" r:id="rId8"/>
    <p:sldLayoutId id="2147483653" r:id="rId9"/>
    <p:sldLayoutId id="2147483654" r:id="rId10"/>
    <p:sldLayoutId id="2147483682" r:id="rId11"/>
    <p:sldLayoutId id="2147483664" r:id="rId12"/>
    <p:sldLayoutId id="2147483657" r:id="rId13"/>
    <p:sldLayoutId id="2147483655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keuda-plus.solenovo.fi/student/app/login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1D8FFD-6354-4FD3-BBCF-2DF4CC473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643753"/>
            <a:ext cx="10063068" cy="1072368"/>
          </a:xfrm>
        </p:spPr>
        <p:txBody>
          <a:bodyPr>
            <a:normAutofit fontScale="90000"/>
          </a:bodyPr>
          <a:lstStyle/>
          <a:p>
            <a:r>
              <a:rPr lang="fi-FI" sz="6000" dirty="0" err="1"/>
              <a:t>Studentan</a:t>
            </a:r>
            <a:r>
              <a:rPr lang="fi-FI" sz="6000" dirty="0"/>
              <a:t> opiskelijaliittymä</a:t>
            </a:r>
            <a:endParaRPr lang="fi-FI" dirty="0">
              <a:latin typeface="+mn-lt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BB6B741-3504-4149-93A7-EDE667EDC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008" y="3985647"/>
            <a:ext cx="10574547" cy="112236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lvl="0" indent="0" defTabSz="914400">
              <a:spcBef>
                <a:spcPts val="1000"/>
              </a:spcBef>
              <a:buNone/>
            </a:pPr>
            <a:r>
              <a:rPr lang="fi-FI" sz="4400" dirty="0"/>
              <a:t>Käyttöohjeet 2024</a:t>
            </a:r>
          </a:p>
          <a:p>
            <a:pPr marL="0" lvl="0" indent="0" defTabSz="914400">
              <a:spcBef>
                <a:spcPts val="1000"/>
              </a:spcBef>
              <a:buNone/>
            </a:pPr>
            <a:r>
              <a:rPr lang="fi-FI" sz="3200" dirty="0"/>
              <a:t>(päivitetty 08/2024)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DCF660-8F60-4B84-9392-51C16BCB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7324" y="6151426"/>
            <a:ext cx="1465053" cy="532433"/>
          </a:xfrm>
        </p:spPr>
        <p:txBody>
          <a:bodyPr/>
          <a:lstStyle/>
          <a:p>
            <a:pPr algn="l"/>
            <a:r>
              <a:rPr lang="fi-FI"/>
              <a:t>29.7.2020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AC502D6-1FBA-4547-99A9-CEC17371A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51426"/>
            <a:ext cx="4114800" cy="570050"/>
          </a:xfrm>
        </p:spPr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896DB7-FE84-4A9C-9277-2014DE1D9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1425"/>
            <a:ext cx="628291" cy="532433"/>
          </a:xfrm>
        </p:spPr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1</a:t>
            </a:fld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103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882C4C0F-42A7-2616-7AF8-F7087CC8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Perustiedot – Suostumukset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2A8558F-A7E3-3AAD-E4D2-DA7B1EF9C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444625"/>
            <a:ext cx="10515600" cy="4109349"/>
          </a:xfrm>
        </p:spPr>
        <p:txBody>
          <a:bodyPr/>
          <a:lstStyle/>
          <a:p>
            <a:r>
              <a:rPr lang="fi-FI" dirty="0"/>
              <a:t>Suostumukset –osiossa opiskelija määrittää yleiset sekä koulutus-kohtaiset suostumukset</a:t>
            </a:r>
          </a:p>
          <a:p>
            <a:r>
              <a:rPr lang="fi-FI" dirty="0"/>
              <a:t>Keuda tietosuojaan ja tietoturvasääntöihin on automaattisesti suostumus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434CAA-C3E3-D56C-C5BD-4BF1D41E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952D-2424-465E-A3B3-6637A28CDE80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D103B8-E6EB-068D-9240-EC077DDE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64F199-2576-9369-E05F-0B81234D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10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5977AB5-95EF-297F-6DE3-4554F8465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29" y="3251717"/>
            <a:ext cx="10433342" cy="2722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9AD87264-3A40-AD7E-92AD-3EAF1703B3CC}"/>
              </a:ext>
            </a:extLst>
          </p:cNvPr>
          <p:cNvSpPr/>
          <p:nvPr/>
        </p:nvSpPr>
        <p:spPr>
          <a:xfrm>
            <a:off x="1076325" y="3162300"/>
            <a:ext cx="1647825" cy="52387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F91E0CDC-6551-74D0-AA05-7074FEEED6CF}"/>
              </a:ext>
            </a:extLst>
          </p:cNvPr>
          <p:cNvSpPr/>
          <p:nvPr/>
        </p:nvSpPr>
        <p:spPr>
          <a:xfrm>
            <a:off x="1076325" y="5030099"/>
            <a:ext cx="3829050" cy="61329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5973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882C4C0F-42A7-2616-7AF8-F7087CC8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55917"/>
            <a:ext cx="10515600" cy="1129971"/>
          </a:xfrm>
        </p:spPr>
        <p:txBody>
          <a:bodyPr/>
          <a:lstStyle/>
          <a:p>
            <a:r>
              <a:rPr lang="fi-FI" dirty="0"/>
              <a:t>Koulutus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2A8558F-A7E3-3AAD-E4D2-DA7B1EF9C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38" y="1385888"/>
            <a:ext cx="10706100" cy="3785286"/>
          </a:xfrm>
        </p:spPr>
        <p:txBody>
          <a:bodyPr>
            <a:normAutofit fontScale="85000" lnSpcReduction="20000"/>
          </a:bodyPr>
          <a:lstStyle/>
          <a:p>
            <a:r>
              <a:rPr lang="fi-FI" sz="3300" dirty="0"/>
              <a:t>Koulutus -osiossa näkyvät koulutukseen liittyvät perustiedot (koulutuksen nimi, opiskeluaika sekä vastuukouluttaja) </a:t>
            </a:r>
          </a:p>
          <a:p>
            <a:r>
              <a:rPr lang="fi-FI" sz="3300" dirty="0"/>
              <a:t>Valitse oikea koulutus </a:t>
            </a:r>
            <a:r>
              <a:rPr lang="fi-FI" sz="3300" dirty="0" err="1"/>
              <a:t>alasvetovalikosta</a:t>
            </a:r>
            <a:endParaRPr lang="fi-FI" sz="3300" dirty="0"/>
          </a:p>
          <a:p>
            <a:r>
              <a:rPr lang="fi-FI" sz="3300" dirty="0"/>
              <a:t>HOKS-raportin tulostaminen: paina ’Tulosta HOKS-raportti’</a:t>
            </a:r>
          </a:p>
          <a:p>
            <a:r>
              <a:rPr lang="fi-FI" sz="3300" dirty="0"/>
              <a:t>Muut koulutukseen liittyvät tiedot löytyvät omilta välilehdiltään:</a:t>
            </a:r>
          </a:p>
          <a:p>
            <a:pPr lvl="1"/>
            <a:r>
              <a:rPr lang="fi-FI" sz="3300" dirty="0"/>
              <a:t>Koulutusrakenne</a:t>
            </a:r>
          </a:p>
          <a:p>
            <a:pPr lvl="1"/>
            <a:r>
              <a:rPr lang="fi-FI" sz="3300" dirty="0" err="1"/>
              <a:t>Opint</a:t>
            </a:r>
            <a:r>
              <a:rPr lang="fi-FI" sz="3300" dirty="0"/>
              <a:t>. Etuudet</a:t>
            </a:r>
          </a:p>
          <a:p>
            <a:pPr lvl="1"/>
            <a:r>
              <a:rPr lang="fi-FI" sz="3300" dirty="0"/>
              <a:t>Sopimukset</a:t>
            </a:r>
          </a:p>
          <a:p>
            <a:pPr lvl="1"/>
            <a:r>
              <a:rPr lang="fi-FI" sz="3300" dirty="0"/>
              <a:t>Suoritusote</a:t>
            </a:r>
          </a:p>
          <a:p>
            <a:pPr lvl="1"/>
            <a:r>
              <a:rPr lang="fi-FI" sz="3300" dirty="0"/>
              <a:t>Erityinen tuki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434CAA-C3E3-D56C-C5BD-4BF1D41E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952D-2424-465E-A3B3-6637A28CDE80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D103B8-E6EB-068D-9240-EC077DDE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64F199-2576-9369-E05F-0B81234D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11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A429AF5-71B3-78C4-1AA1-FF8AC96AD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3500" y="3363686"/>
            <a:ext cx="8239014" cy="26779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D44C9539-05EC-A886-79B6-1E8819682FB6}"/>
              </a:ext>
            </a:extLst>
          </p:cNvPr>
          <p:cNvSpPr/>
          <p:nvPr/>
        </p:nvSpPr>
        <p:spPr>
          <a:xfrm>
            <a:off x="9882294" y="4073541"/>
            <a:ext cx="781050" cy="49078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982BC185-F107-BBD0-50FA-FD6E93FB0831}"/>
              </a:ext>
            </a:extLst>
          </p:cNvPr>
          <p:cNvSpPr/>
          <p:nvPr/>
        </p:nvSpPr>
        <p:spPr>
          <a:xfrm>
            <a:off x="6189060" y="5115647"/>
            <a:ext cx="1888283" cy="49078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608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BD338C-8249-511B-2D1F-544CD8321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 - Koulutusrakenne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CF0980-8E16-03E8-A929-38B352CF0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200" dirty="0"/>
              <a:t>Koulutusrakenteella näkyy suoritettavaan tutkintoon liittyvä koulutusrakenne eli opiskelijalle tehty suunnitelma osaamisen hankkimiseksi</a:t>
            </a:r>
          </a:p>
          <a:p>
            <a:r>
              <a:rPr lang="fi-FI" sz="2200" dirty="0"/>
              <a:t>Koulutusrakenne avautuu hierarkkisesti ja kullakin tutkinnon osalla on kolme välilehteä: </a:t>
            </a:r>
          </a:p>
          <a:p>
            <a:pPr lvl="1"/>
            <a:r>
              <a:rPr lang="fi-FI" sz="2200" b="1" dirty="0"/>
              <a:t>Perustiedot</a:t>
            </a:r>
            <a:r>
              <a:rPr lang="fi-FI" sz="2200" dirty="0"/>
              <a:t>: tutkinnon osalle annettu arviointi (päivämäärä ja arvosana), arvioija ja laajuus</a:t>
            </a:r>
          </a:p>
          <a:p>
            <a:pPr lvl="1"/>
            <a:r>
              <a:rPr lang="fi-FI" sz="2200" b="1" dirty="0"/>
              <a:t>Opetustapahtumat</a:t>
            </a:r>
            <a:r>
              <a:rPr lang="fi-FI" sz="2200" dirty="0"/>
              <a:t>: näkymä mihin opetustapahtumiin opiskelija on liitetty ja mahdollisuus ilmoittautua haluamiinsa opetustapahtumiin, jolloin valitut opetustapahtumat tulevat näkyviin myös opiskelijan lukujärjestykseen.</a:t>
            </a:r>
          </a:p>
          <a:p>
            <a:pPr lvl="1"/>
            <a:r>
              <a:rPr lang="fi-FI" sz="2200" b="1" dirty="0"/>
              <a:t>Näytöt</a:t>
            </a:r>
            <a:r>
              <a:rPr lang="fi-FI" sz="2200" dirty="0"/>
              <a:t>: opiskelijan on mahdollista tarkastella suunniteltuja näyttöjä sekä kirjata oma arvionsa näytössä suoriutumisesta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434CAA-C3E3-D56C-C5BD-4BF1D41E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952D-2424-465E-A3B3-6637A28CDE80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D103B8-E6EB-068D-9240-EC077DDE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64F199-2576-9369-E05F-0B81234D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2759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BD338C-8249-511B-2D1F-544CD8321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 –näytön 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CF0980-8E16-03E8-A929-38B352CF0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07261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Näytöt –välilehdellä on yhdessä oppilaitoksen ja työpaikan kanssa suunnitellut </a:t>
            </a:r>
            <a:r>
              <a:rPr lang="fi-FI"/>
              <a:t>ja arvioidut </a:t>
            </a:r>
            <a:r>
              <a:rPr lang="fi-FI" dirty="0"/>
              <a:t>näytöt.</a:t>
            </a:r>
            <a:endParaRPr lang="fi-FI" b="1" i="1" dirty="0"/>
          </a:p>
          <a:p>
            <a:r>
              <a:rPr lang="fi-FI" dirty="0"/>
              <a:t>Osiossa näkyvät näytön päivämäärä ja paikka, arvioijat sekä arvosana.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Avaamalla muistio-kuvakkeen nuolen vierestä tulee näkyviin muita näyttöön liittyviä tarkentavi</a:t>
            </a:r>
            <a:r>
              <a:rPr lang="fi-FI" dirty="0"/>
              <a:t>a lisätietoja.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434CAA-C3E3-D56C-C5BD-4BF1D41E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952D-2424-465E-A3B3-6637A28CDE80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D103B8-E6EB-068D-9240-EC077DDE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64F199-2576-9369-E05F-0B81234D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13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B8DC2EB-E97A-9BFD-5D26-150C61553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51" y="3429000"/>
            <a:ext cx="7150514" cy="32993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8959DEFB-4CC0-EAC0-CD51-563914C28A78}"/>
              </a:ext>
            </a:extLst>
          </p:cNvPr>
          <p:cNvSpPr/>
          <p:nvPr/>
        </p:nvSpPr>
        <p:spPr>
          <a:xfrm>
            <a:off x="7953376" y="5078681"/>
            <a:ext cx="781050" cy="49078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0295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58CB01EB-F79D-6CC9-5C44-1B501E5F6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400" dirty="0"/>
              <a:t>Koulutus – ilmoittautuminen opetustapahtumalle</a:t>
            </a:r>
            <a:endParaRPr lang="fi-FI" dirty="0"/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4EA00A2-F7D2-D8D9-149D-E9F71B8FE5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Opetustapahtumaan ilmoittautuminen aloitetaan napsauttamalla halutun koulutusosion oikeassa laidassa olevaa nuolen kuvaa </a:t>
            </a:r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</a:t>
            </a:r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ainike avaa koulutusosion alta lisätietoja. </a:t>
            </a:r>
            <a:r>
              <a:rPr lang="fi-FI" sz="2800" dirty="0"/>
              <a:t>Koulutusosio näkyy punaisena mikäli ilmoittautuminen opetustapahtumalle on mahdollista. </a:t>
            </a:r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Jos kyseiseen osioon liittyviä opetustapahtumia on tarjolla useita, opiskelija voi valita sen opetustapahtuman, johon haluaa ilmoittautua.</a:t>
            </a:r>
          </a:p>
          <a:p>
            <a:r>
              <a:rPr lang="fi-FI" sz="2800" dirty="0"/>
              <a:t>Kun opetustapahtuma on valittu, painetaan vielä ’Ilmoittaudu’ -painiketta.</a:t>
            </a:r>
          </a:p>
          <a:p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Ilmoittautumisen jälkeen opetustapahtuman tiedot näkyvät koulutus-rakenteella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707AD9-861B-82C9-7211-8BABED90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A25E-CABB-4553-97D6-BF44CD008CC9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76FB44-92D2-77B8-D3B6-E6D17453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1AEEDC-5FDE-2134-B95E-C3B99BF3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14</a:t>
            </a:fld>
            <a:endParaRPr lang="fi-FI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0ED1A1D-4DC8-D978-DD16-E3F39D1686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001A179-9618-3CC0-CDAC-F0412085C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690688"/>
            <a:ext cx="5666171" cy="41093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69591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2161D9-E210-0F8C-95AD-EBA035DD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 – Sopimukset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9FD863-5D21-06CA-3F97-5E1B3798A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750728"/>
            <a:ext cx="4114800" cy="4129087"/>
          </a:xfrm>
        </p:spPr>
        <p:txBody>
          <a:bodyPr>
            <a:normAutofit fontScale="92500" lnSpcReduction="10000"/>
          </a:bodyPr>
          <a:lstStyle/>
          <a:p>
            <a:r>
              <a:rPr lang="fi-FI" sz="2600"/>
              <a:t>Sopimukset osiossa näkyvät kaikki opiskelijaa koskevat oppi- ja koulutussopimukset, jos vastuuopettaja on kuitannut ne valmiiksi</a:t>
            </a:r>
          </a:p>
          <a:p>
            <a:r>
              <a:rPr lang="fi-FI" sz="2600"/>
              <a:t>Sopimuksia voi katsella ja tallentaa ainoastaan PDF-muodossa</a:t>
            </a:r>
          </a:p>
          <a:p>
            <a:r>
              <a:rPr lang="fi-FI" sz="2600"/>
              <a:t>Sopimuksen kieli määräytyy käyttöliittymän kielen mukaan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707AD9-861B-82C9-7211-8BABED90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A25E-CABB-4553-97D6-BF44CD008CC9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76FB44-92D2-77B8-D3B6-E6D17453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1AEEDC-5FDE-2134-B95E-C3B99BF3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15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F63C735-699B-1A8C-9B48-D30D49544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013" y="1750728"/>
            <a:ext cx="6876661" cy="34771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41668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CB41B3DC-0D74-7AE3-4F33-3868BBF3D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717"/>
            <a:ext cx="10515599" cy="1129971"/>
          </a:xfrm>
        </p:spPr>
        <p:txBody>
          <a:bodyPr anchor="ctr">
            <a:normAutofit/>
          </a:bodyPr>
          <a:lstStyle/>
          <a:p>
            <a:r>
              <a:rPr lang="fi-FI" dirty="0"/>
              <a:t>Koulutus – Suoritusote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6F180531-5147-5176-5037-A8E6C91EF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427" y="1710372"/>
            <a:ext cx="3459480" cy="4109349"/>
          </a:xfrm>
        </p:spPr>
        <p:txBody>
          <a:bodyPr>
            <a:normAutofit/>
          </a:bodyPr>
          <a:lstStyle/>
          <a:p>
            <a:r>
              <a:rPr lang="fi-FI"/>
              <a:t>Suoritusote </a:t>
            </a:r>
            <a:r>
              <a:rPr lang="fi-FI" dirty="0"/>
              <a:t>-välilehdellä</a:t>
            </a:r>
            <a:r>
              <a:rPr lang="fi-FI"/>
              <a:t> opiskelija näkee kootusti kaikki arvioidut opinnot sekä suoritettujen tutkinnon osien kokonaislaajuuden </a:t>
            </a:r>
          </a:p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192D064-D233-8284-5EDF-602E73578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353" y="1595120"/>
            <a:ext cx="7263354" cy="43398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707AD9-861B-82C9-7211-8BABED90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7324" y="6151426"/>
            <a:ext cx="1465053" cy="53243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E14A25E-CABB-4553-97D6-BF44CD008CC9}" type="datetime1">
              <a:rPr lang="fi-FI" smtClean="0"/>
              <a:pPr>
                <a:spcAft>
                  <a:spcPts val="600"/>
                </a:spcAft>
              </a:pPr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76FB44-92D2-77B8-D3B6-E6D17453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51426"/>
            <a:ext cx="4114800" cy="5700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700" b="1"/>
              <a:t>&gt;&gt; keuda.fi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700"/>
              <a:t>#kestävä #saavutettava #uniikki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700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1AEEDC-5FDE-2134-B95E-C3B99BF3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1425"/>
            <a:ext cx="628291" cy="532433"/>
          </a:xfrm>
        </p:spPr>
        <p:txBody>
          <a:bodyPr anchor="b">
            <a:normAutofit/>
          </a:bodyPr>
          <a:lstStyle/>
          <a:p>
            <a:pPr algn="l">
              <a:spcAft>
                <a:spcPts val="600"/>
              </a:spcAft>
            </a:pPr>
            <a:fld id="{9D3CA140-FF35-4452-9742-757AA58294AB}" type="slidenum">
              <a:rPr lang="fi-FI" smtClean="0"/>
              <a:pPr algn="l">
                <a:spcAft>
                  <a:spcPts val="600"/>
                </a:spcAft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1801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C970701-FBE3-F887-55C5-6376F8ED6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 – Erityinen tuki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43F49AE-5925-6CCD-AF7C-76E77FA34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Erityinen tuki –</a:t>
            </a:r>
            <a:r>
              <a:rPr lang="fi-FI" dirty="0"/>
              <a:t>välilehdellä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näkyy opiskelijalle tehty erityisen tuen päätös tai esimerkiksi päätös opintojen mukauttamisesta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PDF-raporttia pystyy tarkastelemaan, ei muokkaamaan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1D2728-C815-04BD-B368-A6CA9CFC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309-13A7-4617-875D-6F6C66CD3925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B33F53-0911-D935-D1B2-F5144D4B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068BD8-7750-AFD1-3C9B-95B602C7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17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DA64215-040B-83AB-078C-B8E953DC2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961" y="3240021"/>
            <a:ext cx="7977674" cy="34438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18530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C970701-FBE3-F887-55C5-6376F8ED6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Poissaolot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43F49AE-5925-6CCD-AF7C-76E77FA34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7243"/>
            <a:ext cx="11019817" cy="1347762"/>
          </a:xfrm>
        </p:spPr>
        <p:txBody>
          <a:bodyPr>
            <a:normAutofit fontScale="70000" lnSpcReduction="20000"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Näkymässä ylimpänä on poissaoloilmoitukset, jossa opiskelija voi ilmoittaa poissaoloista opettajalle</a:t>
            </a:r>
            <a:endParaRPr lang="fi-FI" dirty="0"/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Läsnäolomerkinnät ovat luettelo läsnä- ja poissaoloistasi oppimistilanteilta. Luettelon tiedot ovat vain lukua varten. Luettelo on käänteisessä aikajärjestyksessä, tuoreimmat oppimistilanteet ovat siis ylimpänä.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1D2728-C815-04BD-B368-A6CA9CFC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309-13A7-4617-875D-6F6C66CD3925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B33F53-0911-D935-D1B2-F5144D4B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068BD8-7750-AFD1-3C9B-95B602C7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18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3DEEB4-DAA6-5F74-9D21-C26E4618B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9597" y="3185462"/>
            <a:ext cx="10217020" cy="27285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5240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09F81F-86BA-1A9E-FB50-B3CEAC950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Viestit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B1AC3DD6-F31F-BBF4-16F9-D5DEF771E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78829" cy="4109349"/>
          </a:xfrm>
        </p:spPr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Viestit –osion kautta opiskelija pääsee tarkastelemaan hänelle lähetettyjä viestejä sekä pystyy lähettämään viestejä opettajille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Sivun linkit ohjaavat opiskelijan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SoleMES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-järjestelmään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1D2728-C815-04BD-B368-A6CA9CFC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309-13A7-4617-875D-6F6C66CD3925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B33F53-0911-D935-D1B2-F5144D4B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068BD8-7750-AFD1-3C9B-95B602C7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19</a:t>
            </a:fld>
            <a:endParaRPr lang="fi-FI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20C3C63E-7E81-DCE8-89EE-CFCA7A7FAA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7C15740-AEE0-A6D9-9B45-7031B434A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416" y="1825625"/>
            <a:ext cx="6456783" cy="38044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2780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E59141-8814-7502-F5BF-A61224FD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Yleistä asiaa opiskelijaliittymän käytöstä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DE848CF-9A23-E14C-2161-4EA52046E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Opiskelijaliittymä on käytössä Keudan opiskelijoilla, jotka ovat </a:t>
            </a:r>
            <a:r>
              <a:rPr lang="fi-FI" b="1" dirty="0"/>
              <a:t>läsnäolevia</a:t>
            </a:r>
            <a:r>
              <a:rPr lang="fi-FI" dirty="0"/>
              <a:t>. Keskeytyksellä olevat, eronneet tai valmistuneet opiskelijat eivät pääse kirjautumaan opiskelijaliittymään.​</a:t>
            </a:r>
          </a:p>
          <a:p>
            <a:endParaRPr lang="fi-FI" dirty="0"/>
          </a:p>
          <a:p>
            <a:r>
              <a:rPr lang="fi-FI" dirty="0"/>
              <a:t>Opiskelijaliittymä sisältää runsaasti eri toimintoja. Tärkeimmät näkymät ovat </a:t>
            </a:r>
            <a:r>
              <a:rPr lang="fi-FI" b="1" dirty="0"/>
              <a:t>oma lukujärjestys</a:t>
            </a:r>
            <a:r>
              <a:rPr lang="fi-FI" dirty="0"/>
              <a:t>, </a:t>
            </a:r>
            <a:r>
              <a:rPr lang="fi-FI" b="1" dirty="0"/>
              <a:t>omat perustiedot </a:t>
            </a:r>
            <a:r>
              <a:rPr lang="fi-FI" dirty="0"/>
              <a:t>sekä </a:t>
            </a:r>
            <a:r>
              <a:rPr lang="fi-FI" b="1" dirty="0"/>
              <a:t>koulutus</a:t>
            </a:r>
            <a:r>
              <a:rPr lang="fi-FI" dirty="0"/>
              <a:t> -näkymä. Opiskelijaliittymässä pystyy myös mm. tekemään poissaoloilmoituksen sekä katselemaan opintosuoritusotteen tietoja.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891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09F81F-86BA-1A9E-FB50-B3CEAC95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717"/>
            <a:ext cx="10515599" cy="1129971"/>
          </a:xfrm>
        </p:spPr>
        <p:txBody>
          <a:bodyPr anchor="ctr">
            <a:normAutofit/>
          </a:bodyPr>
          <a:lstStyle/>
          <a:p>
            <a:r>
              <a:rPr lang="fi-FI" dirty="0"/>
              <a:t>Viestin lähettäminen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E5C047-E91A-9B1E-754B-D70C5BD74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50923" cy="4109349"/>
          </a:xfrm>
        </p:spPr>
        <p:txBody>
          <a:bodyPr>
            <a:normAutofit/>
          </a:bodyPr>
          <a:lstStyle/>
          <a:p>
            <a:r>
              <a:rPr lang="fi-FI" dirty="0"/>
              <a:t>Viestit -osiosta ’Viesti kouluttajalle’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 näkymä siirtyy </a:t>
            </a:r>
            <a:r>
              <a:rPr lang="fi-FI" dirty="0" err="1"/>
              <a:t>SoleMESiin</a:t>
            </a:r>
            <a:endParaRPr lang="fi-FI" dirty="0"/>
          </a:p>
          <a:p>
            <a:r>
              <a:rPr lang="fi-FI" dirty="0"/>
              <a:t>Vastaanottajana on automaattisesti vastuuopettaja</a:t>
            </a: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BC08395-2511-2968-C1AD-B7C52C0A3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39" y="1825625"/>
            <a:ext cx="6065462" cy="41093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1D2728-C815-04BD-B368-A6CA9CFC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7324" y="6151426"/>
            <a:ext cx="1465053" cy="53243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DBEE309-13A7-4617-875D-6F6C66CD3925}" type="datetime1">
              <a:rPr lang="fi-FI" smtClean="0"/>
              <a:pPr>
                <a:spcAft>
                  <a:spcPts val="600"/>
                </a:spcAft>
              </a:pPr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B33F53-0911-D935-D1B2-F5144D4B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51426"/>
            <a:ext cx="4114800" cy="5700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700" b="1"/>
              <a:t>&gt;&gt; keuda.fi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700"/>
              <a:t>#kestävä #saavutettava #uniikki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700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068BD8-7750-AFD1-3C9B-95B602C7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1425"/>
            <a:ext cx="628291" cy="532433"/>
          </a:xfrm>
        </p:spPr>
        <p:txBody>
          <a:bodyPr anchor="b">
            <a:normAutofit/>
          </a:bodyPr>
          <a:lstStyle/>
          <a:p>
            <a:pPr algn="l">
              <a:spcAft>
                <a:spcPts val="600"/>
              </a:spcAft>
            </a:pPr>
            <a:fld id="{9D3CA140-FF35-4452-9742-757AA58294AB}" type="slidenum">
              <a:rPr lang="fi-FI" smtClean="0"/>
              <a:pPr algn="l">
                <a:spcAft>
                  <a:spcPts val="600"/>
                </a:spcAft>
              </a:pPr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6388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09F81F-86BA-1A9E-FB50-B3CEAC95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717"/>
            <a:ext cx="10515599" cy="1129971"/>
          </a:xfrm>
        </p:spPr>
        <p:txBody>
          <a:bodyPr anchor="ctr">
            <a:normAutofit/>
          </a:bodyPr>
          <a:lstStyle/>
          <a:p>
            <a:r>
              <a:rPr lang="fi-FI" dirty="0"/>
              <a:t>Pyynnöt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E5C047-E91A-9B1E-754B-D70C5BD74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36057" cy="4109349"/>
          </a:xfrm>
        </p:spPr>
        <p:txBody>
          <a:bodyPr>
            <a:normAutofit/>
          </a:bodyPr>
          <a:lstStyle/>
          <a:p>
            <a:r>
              <a:rPr lang="fi-FI" sz="2400"/>
              <a:t>Pyynnöt –osiossa on mahdollista hakea osaamisen tunnustamista ammatillisiin tai yhteisiin tutkinnon osiin</a:t>
            </a:r>
          </a:p>
          <a:p>
            <a:r>
              <a:rPr lang="fi-FI" sz="2400"/>
              <a:t>Tarvitset Oma Opintopolusta jaettavan linkin aikaisempiin suorituksiisi</a:t>
            </a:r>
          </a:p>
          <a:p>
            <a:r>
              <a:rPr lang="fi-FI" sz="2400"/>
              <a:t>Ole tarvittaessa yhteydessä opinto-ohjaajaan – voitte täyttää pyynnön yhdessä</a:t>
            </a:r>
          </a:p>
        </p:txBody>
      </p:sp>
      <p:pic>
        <p:nvPicPr>
          <p:cNvPr id="9" name="Kuva 8" descr="Kuva, joka sisältää kohteen teksti, kuvakaappaus, ohjelmisto, Verkkosivusto&#10;&#10;Kuvaus luotu automaattisesti">
            <a:extLst>
              <a:ext uri="{FF2B5EF4-FFF2-40B4-BE49-F238E27FC236}">
                <a16:creationId xmlns:a16="http://schemas.microsoft.com/office/drawing/2014/main" id="{5D961D38-55D5-3384-E6E9-8ADABC14B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497" y="1690688"/>
            <a:ext cx="6760521" cy="38027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1D2728-C815-04BD-B368-A6CA9CFCE3A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597324" y="6151426"/>
            <a:ext cx="1465053" cy="53243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DBEE309-13A7-4617-875D-6F6C66CD3925}" type="datetime1">
              <a:rPr lang="fi-FI" smtClean="0"/>
              <a:pPr>
                <a:spcAft>
                  <a:spcPts val="600"/>
                </a:spcAft>
              </a:pPr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B33F53-0911-D935-D1B2-F5144D4BFD6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151426"/>
            <a:ext cx="4114800" cy="5700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700" b="1"/>
              <a:t>&gt;&gt; keuda.fi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700"/>
              <a:t>#kestävä #saavutettava #uniikki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700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068BD8-7750-AFD1-3C9B-95B602C7190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38200" y="6151425"/>
            <a:ext cx="628291" cy="532433"/>
          </a:xfrm>
        </p:spPr>
        <p:txBody>
          <a:bodyPr anchor="b">
            <a:normAutofit/>
          </a:bodyPr>
          <a:lstStyle/>
          <a:p>
            <a:pPr algn="l">
              <a:spcAft>
                <a:spcPts val="600"/>
              </a:spcAft>
            </a:pPr>
            <a:fld id="{9D3CA140-FF35-4452-9742-757AA58294AB}" type="slidenum">
              <a:rPr lang="fi-FI" smtClean="0"/>
              <a:pPr algn="l">
                <a:spcAft>
                  <a:spcPts val="600"/>
                </a:spcAft>
              </a:pPr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5421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09F81F-86BA-1A9E-FB50-B3CEAC950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Uloskirjautuminen ja kielivalinnat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E5C047-E91A-9B1E-754B-D70C5BD74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17468" cy="4109349"/>
          </a:xfrm>
        </p:spPr>
        <p:txBody>
          <a:bodyPr/>
          <a:lstStyle/>
          <a:p>
            <a:r>
              <a:rPr lang="fi-FI" dirty="0"/>
              <a:t>Käyttöliittymän oikeasta yläkulmasta nimen vierestä nuolta painamalla pääset kirjautumaan ulos tai vaihtamaan kielen (suomi, ruotsi, englanti).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1D2728-C815-04BD-B368-A6CA9CFC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309-13A7-4617-875D-6F6C66CD3925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B33F53-0911-D935-D1B2-F5144D4B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068BD8-7750-AFD1-3C9B-95B602C7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22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391FB24-3436-DB7B-DAB0-A922B1000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12" y="4274983"/>
            <a:ext cx="8671389" cy="16599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Sisällön paikkamerkki 4">
            <a:extLst>
              <a:ext uri="{FF2B5EF4-FFF2-40B4-BE49-F238E27FC236}">
                <a16:creationId xmlns:a16="http://schemas.microsoft.com/office/drawing/2014/main" id="{5E2B9FD7-7DD8-8B3F-AC37-8D32A1A37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830" y="1924050"/>
            <a:ext cx="2276475" cy="15049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0315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EA2C5A-044E-F6EB-86FF-06AE0A363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717"/>
            <a:ext cx="10909041" cy="1129971"/>
          </a:xfrm>
        </p:spPr>
        <p:txBody>
          <a:bodyPr>
            <a:normAutofit fontScale="90000"/>
          </a:bodyPr>
          <a:lstStyle/>
          <a:p>
            <a:r>
              <a:rPr lang="fi-FI" sz="4400" dirty="0"/>
              <a:t>Kirjautuminen:</a:t>
            </a:r>
            <a:br>
              <a:rPr lang="fi-FI" sz="4400" dirty="0"/>
            </a:br>
            <a:r>
              <a:rPr lang="fi-FI" sz="3600" dirty="0">
                <a:hlinkClick r:id="rId2"/>
              </a:rPr>
              <a:t>https://keuda-plus.solenovo.fi/student/app/login</a:t>
            </a:r>
            <a:endParaRPr lang="fi-FI" sz="3600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988BE2A1-965C-84CF-2115-180136CF4D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/>
              <a:t>Username</a:t>
            </a:r>
            <a:r>
              <a:rPr lang="fi-FI" dirty="0"/>
              <a:t>: koulusta saadun sähköpostiosoitteen tunnus ennen @merkkiä.</a:t>
            </a:r>
          </a:p>
          <a:p>
            <a:r>
              <a:rPr lang="fi-FI" dirty="0" err="1"/>
              <a:t>Password</a:t>
            </a:r>
            <a:r>
              <a:rPr lang="fi-FI" dirty="0"/>
              <a:t>: sama salasana, jolla kirjaudutaan koulun koneille. </a:t>
            </a:r>
            <a:r>
              <a:rPr lang="fi-FI" dirty="0" err="1"/>
              <a:t>Huom</a:t>
            </a:r>
            <a:r>
              <a:rPr lang="fi-FI" dirty="0"/>
              <a:t>! Salasanan vaihtuessa koneelle, se päivittyy myös </a:t>
            </a:r>
            <a:r>
              <a:rPr lang="fi-FI" dirty="0" err="1"/>
              <a:t>Studenta</a:t>
            </a:r>
            <a:r>
              <a:rPr lang="fi-FI" dirty="0"/>
              <a:t>-kirjautumiseen.</a:t>
            </a:r>
          </a:p>
          <a:p>
            <a:r>
              <a:rPr lang="fi-FI" dirty="0"/>
              <a:t>Lopuksi valitse </a:t>
            </a:r>
            <a:r>
              <a:rPr lang="fi-FI" b="1" dirty="0"/>
              <a:t>LOGIN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434CAA-C3E3-D56C-C5BD-4BF1D41E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952D-2424-465E-A3B3-6637A28CDE80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D103B8-E6EB-068D-9240-EC077DDE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64F199-2576-9369-E05F-0B81234D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3</a:t>
            </a:fld>
            <a:endParaRPr lang="fi-FI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B4E63A05-D196-D29A-4A0D-02722A1143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1510" y="2092202"/>
            <a:ext cx="4851919" cy="3707599"/>
          </a:xfrm>
          <a:prstGeom prst="rect">
            <a:avLst/>
          </a:prstGeom>
          <a:noFill/>
          <a:ln>
            <a:solidFill>
              <a:srgbClr val="0074D8"/>
            </a:solidFill>
          </a:ln>
        </p:spPr>
      </p:pic>
    </p:spTree>
    <p:extLst>
      <p:ext uri="{BB962C8B-B14F-4D97-AF65-F5344CB8AC3E}">
        <p14:creationId xmlns:p14="http://schemas.microsoft.com/office/powerpoint/2010/main" val="336790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EC170D8E-A989-E8E6-6CB5-DC47ACDBD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21" y="358040"/>
            <a:ext cx="9577753" cy="1129971"/>
          </a:xfrm>
        </p:spPr>
        <p:txBody>
          <a:bodyPr/>
          <a:lstStyle/>
          <a:p>
            <a:r>
              <a:rPr lang="fi-FI" dirty="0"/>
              <a:t>Etusivu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1D4AE11-A763-1D4A-2EE2-8B2C107F8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243" y="1488011"/>
            <a:ext cx="11030339" cy="41093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2400" dirty="0"/>
              <a:t>Etusivulla näkyy opiskelijan tulevat suunnitellut näytöt, seuraavat tapahtumat omalta työjärjestykseltä sekä uutisia.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Valikosta vasemmalta pääsee tarkastelemaan henkilökohtaista lukujärjestystä, päivittämään omia perustietoja sekä ilmoittamaan poissaoloja. Koulutus -osiosta näkee mm. annetut arvioinnit. Lisäksi liittymän kautta on mahdollista lähettää viestejä sekä katsoa opintosuorituksien kertymistä suoritusotteelta. 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434CAA-C3E3-D56C-C5BD-4BF1D41E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952D-2424-465E-A3B3-6637A28CDE80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D103B8-E6EB-068D-9240-EC077DDE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64F199-2576-9369-E05F-0B81234D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4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134D60B-5FAF-263E-4BBF-B013BDBEF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18" y="4017710"/>
            <a:ext cx="8192734" cy="24822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270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1E8EA825-8C82-E9BF-4C9A-4BAB6D296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Lukujärjestys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4EC495C4-76F5-60FC-8956-D1C6A2EBE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38453" cy="18879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2000" dirty="0"/>
              <a:t>Lukujärjestys-osiossa pääsee tarkastelemaan opiskelijalle muodostuvaa henkilökohtaista lukujärjestystä joko kalenteri- tai listaus -näkymässä.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Kalenterinäkymällä voi katsoa </a:t>
            </a:r>
            <a:r>
              <a:rPr lang="fi-FI" sz="2000" i="1" dirty="0"/>
              <a:t>kuukautta</a:t>
            </a:r>
            <a:r>
              <a:rPr lang="fi-FI" sz="2000" dirty="0"/>
              <a:t>, </a:t>
            </a:r>
            <a:r>
              <a:rPr lang="fi-FI" sz="2000" i="1" dirty="0"/>
              <a:t>viikkoa, työviikkoa</a:t>
            </a:r>
            <a:r>
              <a:rPr lang="fi-FI" sz="2000" dirty="0"/>
              <a:t> tai </a:t>
            </a:r>
            <a:r>
              <a:rPr lang="fi-FI" sz="2000" i="1" dirty="0"/>
              <a:t>päivää</a:t>
            </a:r>
            <a:r>
              <a:rPr lang="fi-FI" sz="2000" dirty="0"/>
              <a:t> kerrallaan. Näkymä valitaan kalenterin oikean ylänurkan painikkeiden avulla. Klikkaamalla kalenterissa olevaa merkintää näkee kyseisen oppimistilanteen tietoja: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434CAA-C3E3-D56C-C5BD-4BF1D41E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952D-2424-465E-A3B3-6637A28CDE80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D103B8-E6EB-068D-9240-EC077DDE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64F199-2576-9369-E05F-0B81234D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5</a:t>
            </a:fld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0636C27-1CE2-44ED-8E80-61FD8608417B}"/>
              </a:ext>
            </a:extLst>
          </p:cNvPr>
          <p:cNvSpPr txBox="1"/>
          <p:nvPr/>
        </p:nvSpPr>
        <p:spPr>
          <a:xfrm>
            <a:off x="104038" y="3963008"/>
            <a:ext cx="35712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Päivämäärä ja kellonaika</a:t>
            </a:r>
          </a:p>
          <a:p>
            <a:pPr lvl="1">
              <a:lnSpc>
                <a:spcPct val="100000"/>
              </a:lnSpc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Opiskelun muoto esim. lähiopiskelu</a:t>
            </a:r>
          </a:p>
          <a:p>
            <a:pPr lvl="1"/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Oppimistilanteen kuvaus</a:t>
            </a:r>
          </a:p>
          <a:p>
            <a:pPr lvl="1">
              <a:lnSpc>
                <a:spcPct val="100000"/>
              </a:lnSpc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Kouluttajan nimi</a:t>
            </a:r>
          </a:p>
          <a:p>
            <a:pPr lvl="1">
              <a:lnSpc>
                <a:spcPct val="100000"/>
              </a:lnSpc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Tilan nimi ja tunnus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7791609-BB7A-5534-E50B-EB910BB4F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103" y="3713584"/>
            <a:ext cx="4476758" cy="2562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B281B380-F673-4BF6-F13A-FCB6C399B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560" y="3713584"/>
            <a:ext cx="3401086" cy="25702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9B83264D-0404-A009-C37B-3DC7AA7A1C49}"/>
              </a:ext>
            </a:extLst>
          </p:cNvPr>
          <p:cNvSpPr/>
          <p:nvPr/>
        </p:nvSpPr>
        <p:spPr>
          <a:xfrm>
            <a:off x="5029200" y="5429250"/>
            <a:ext cx="885825" cy="13335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91BAC983-C570-A489-1537-33111D1E427F}"/>
              </a:ext>
            </a:extLst>
          </p:cNvPr>
          <p:cNvCxnSpPr/>
          <p:nvPr/>
        </p:nvCxnSpPr>
        <p:spPr>
          <a:xfrm>
            <a:off x="7191646" y="3276600"/>
            <a:ext cx="2771504" cy="7810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87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882C4C0F-42A7-2616-7AF8-F7087CC8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Perustiedot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2A8558F-A7E3-3AAD-E4D2-DA7B1EF9C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444625"/>
            <a:ext cx="10515600" cy="4109349"/>
          </a:xfrm>
        </p:spPr>
        <p:txBody>
          <a:bodyPr/>
          <a:lstStyle/>
          <a:p>
            <a:r>
              <a:rPr lang="fi-FI" sz="2400" dirty="0"/>
              <a:t>Perustiedot-osiossa opiskelija voi päivittää omia yhteystietojaan. Osa tiedoista on sellaisia joita ei itse pääse muokkaamaan, vaan muutoksia niihin tehdään esimerkiksi hakeutumisen ja henkilökohtaistamisen yhteydessä.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434CAA-C3E3-D56C-C5BD-4BF1D41E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952D-2424-465E-A3B3-6637A28CDE80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D103B8-E6EB-068D-9240-EC077DDE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64F199-2576-9369-E05F-0B81234D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6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BF0611D-CD0A-7C06-474A-417521A3E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6920" y="3052709"/>
            <a:ext cx="9137160" cy="33513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2838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882C4C0F-42A7-2616-7AF8-F7087CC8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Perustiedot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2A8558F-A7E3-3AAD-E4D2-DA7B1EF9C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444625"/>
            <a:ext cx="10515600" cy="4109349"/>
          </a:xfrm>
        </p:spPr>
        <p:txBody>
          <a:bodyPr/>
          <a:lstStyle/>
          <a:p>
            <a:r>
              <a:rPr lang="fi-FI" sz="2400" dirty="0"/>
              <a:t>Perustiedot –välilehdellä on mahdollista muuttaa oma kutsumanimi sekä päivittää yhteystiedot (osoite, puhelinnumero, toissijainen sähköpostiosoite, tilitiedot sekä ICE-henkilön tiedot).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434CAA-C3E3-D56C-C5BD-4BF1D41E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952D-2424-465E-A3B3-6637A28CDE80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D103B8-E6EB-068D-9240-EC077DDE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64F199-2576-9369-E05F-0B81234D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7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BBC254B-55EE-5C63-2103-E13C18962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21" y="2523991"/>
            <a:ext cx="10486029" cy="36274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13748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882C4C0F-42A7-2616-7AF8-F7087CC8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Perustiedot - Huoltajat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2A8558F-A7E3-3AAD-E4D2-DA7B1EF9C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444625"/>
            <a:ext cx="10515600" cy="4109349"/>
          </a:xfrm>
        </p:spPr>
        <p:txBody>
          <a:bodyPr/>
          <a:lstStyle/>
          <a:p>
            <a:r>
              <a:rPr lang="fi-FI" dirty="0"/>
              <a:t>Huoltajat –osiossa näkyy opiskelijalle määritetty huoltaja(t)</a:t>
            </a:r>
          </a:p>
          <a:p>
            <a:r>
              <a:rPr lang="fi-FI" dirty="0"/>
              <a:t>Opiskelijan tullessa täysi-ikäiseksi ei huoltajalla enää ole pääsyä opiskelijan tietoihin; täysi-ikäinen opiskelija pystyy kuitenkin itse lisäämään nämä oikeudet takaisin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434CAA-C3E3-D56C-C5BD-4BF1D41E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952D-2424-465E-A3B3-6637A28CDE80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D103B8-E6EB-068D-9240-EC077DDE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64F199-2576-9369-E05F-0B81234D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8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3C763B2-D2F6-72B6-03F5-FE6DF1D92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71" y="3241106"/>
            <a:ext cx="10596929" cy="31963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750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882C4C0F-42A7-2616-7AF8-F7087CC8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Perustiedot – Toimenpiteet ja Liitteet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2A8558F-A7E3-3AAD-E4D2-DA7B1EF9C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444625"/>
            <a:ext cx="10515600" cy="4706800"/>
          </a:xfrm>
        </p:spPr>
        <p:txBody>
          <a:bodyPr>
            <a:normAutofit fontScale="92500"/>
          </a:bodyPr>
          <a:lstStyle/>
          <a:p>
            <a:r>
              <a:rPr lang="fi-FI" dirty="0"/>
              <a:t>Toimenpiteisiin listautuvat aikajärjestyksessä kaikki toimenpiteet, jotka on laitettu opiskelijalle näkyväksi</a:t>
            </a:r>
          </a:p>
          <a:p>
            <a:r>
              <a:rPr lang="fi-FI"/>
              <a:t>Toimenpideriviä</a:t>
            </a:r>
            <a:r>
              <a:rPr lang="fi-FI" dirty="0"/>
              <a:t> klikkaamalla </a:t>
            </a:r>
            <a:r>
              <a:rPr lang="fi-FI"/>
              <a:t>näkyy toimenpiteen muut lisätiedot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Liitteet –osiossa on mahdollista tarkastella tai lisätä omia liitteitä</a:t>
            </a:r>
          </a:p>
          <a:p>
            <a:r>
              <a:rPr lang="fi-FI" dirty="0"/>
              <a:t>Kaikki tiedostomuodot ovat sallittuja (doc, xls, pdf, jpg, </a:t>
            </a:r>
            <a:r>
              <a:rPr lang="fi-FI" dirty="0" err="1"/>
              <a:t>gif</a:t>
            </a:r>
            <a:r>
              <a:rPr lang="fi-FI" dirty="0"/>
              <a:t> jne.), myös Internet-linkkejä pystyy lisäämään esim. omiin Opintopolun tietoihin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434CAA-C3E3-D56C-C5BD-4BF1D41E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952D-2424-465E-A3B3-6637A28CDE80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D103B8-E6EB-068D-9240-EC077DDE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64F199-2576-9369-E05F-0B81234D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9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BF9B051-57B7-E62F-8BFB-011BBC7DD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116" y="2843553"/>
            <a:ext cx="9090378" cy="17030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96031650"/>
      </p:ext>
    </p:extLst>
  </p:cSld>
  <p:clrMapOvr>
    <a:masterClrMapping/>
  </p:clrMapOvr>
</p:sld>
</file>

<file path=ppt/theme/theme1.xml><?xml version="1.0" encoding="utf-8"?>
<a:theme xmlns:a="http://schemas.openxmlformats.org/drawingml/2006/main" name="Keuda-perustyyli_lime-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Keuda_PPT-pohja" id="{74BDFB4D-1BC4-4FBD-9644-591E84C5A156}" vid="{153632B5-5409-4472-B11B-33535242379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2677C069C17D4487300395822DF17A" ma:contentTypeVersion="19" ma:contentTypeDescription="Create a new document." ma:contentTypeScope="" ma:versionID="3898c380d9a8c614a80ae47415f10f40">
  <xsd:schema xmlns:xsd="http://www.w3.org/2001/XMLSchema" xmlns:xs="http://www.w3.org/2001/XMLSchema" xmlns:p="http://schemas.microsoft.com/office/2006/metadata/properties" xmlns:ns2="ab034b18-16f3-41fd-a679-b5206b8c1d1c" xmlns:ns3="a6864019-9b5b-441f-8802-320f148cb1ce" targetNamespace="http://schemas.microsoft.com/office/2006/metadata/properties" ma:root="true" ma:fieldsID="e3c8dd05bd722c113859e4898b32d4a5" ns2:_="" ns3:_="">
    <xsd:import namespace="ab034b18-16f3-41fd-a679-b5206b8c1d1c"/>
    <xsd:import namespace="a6864019-9b5b-441f-8802-320f148cb1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34b18-16f3-41fd-a679-b5206b8c1d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26c6a39-ca17-4711-8675-0cb8c6f60f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64019-9b5b-441f-8802-320f148cb1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cd933d0-d5a9-48dd-871b-6ce22c228355}" ma:internalName="TaxCatchAll" ma:showField="CatchAllData" ma:web="a6864019-9b5b-441f-8802-320f148cb1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034b18-16f3-41fd-a679-b5206b8c1d1c">
      <Terms xmlns="http://schemas.microsoft.com/office/infopath/2007/PartnerControls"/>
    </lcf76f155ced4ddcb4097134ff3c332f>
    <TaxCatchAll xmlns="a6864019-9b5b-441f-8802-320f148cb1ce" xsi:nil="true"/>
  </documentManagement>
</p:properties>
</file>

<file path=customXml/itemProps1.xml><?xml version="1.0" encoding="utf-8"?>
<ds:datastoreItem xmlns:ds="http://schemas.openxmlformats.org/officeDocument/2006/customXml" ds:itemID="{B2AB1E86-198C-4C2A-94DB-CF9E25B783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E8B3C3-CA6D-405E-B62A-F44EB60607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034b18-16f3-41fd-a679-b5206b8c1d1c"/>
    <ds:schemaRef ds:uri="a6864019-9b5b-441f-8802-320f148cb1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AE76A7-A398-4F57-90D9-C40CFBBC9541}">
  <ds:schemaRefs>
    <ds:schemaRef ds:uri="http://schemas.microsoft.com/office/2006/documentManagement/types"/>
    <ds:schemaRef ds:uri="http://schemas.microsoft.com/office/infopath/2007/PartnerControls"/>
    <ds:schemaRef ds:uri="ab034b18-16f3-41fd-a679-b5206b8c1d1c"/>
    <ds:schemaRef ds:uri="http://schemas.openxmlformats.org/package/2006/metadata/core-properties"/>
    <ds:schemaRef ds:uri="http://purl.org/dc/terms/"/>
    <ds:schemaRef ds:uri="http://schemas.microsoft.com/office/2006/metadata/properties"/>
    <ds:schemaRef ds:uri="a6864019-9b5b-441f-8802-320f148cb1ce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</TotalTime>
  <Words>1157</Words>
  <Application>Microsoft Office PowerPoint</Application>
  <PresentationFormat>Laajakuva</PresentationFormat>
  <Paragraphs>194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5" baseType="lpstr">
      <vt:lpstr>Arial</vt:lpstr>
      <vt:lpstr>Wingdings</vt:lpstr>
      <vt:lpstr>Keuda-perustyyli_lime-logo</vt:lpstr>
      <vt:lpstr>Studentan opiskelijaliittymä</vt:lpstr>
      <vt:lpstr>Yleistä asiaa opiskelijaliittymän käytöstä</vt:lpstr>
      <vt:lpstr>Kirjautuminen: https://keuda-plus.solenovo.fi/student/app/login</vt:lpstr>
      <vt:lpstr>Etusivu</vt:lpstr>
      <vt:lpstr>Lukujärjestys</vt:lpstr>
      <vt:lpstr>Perustiedot</vt:lpstr>
      <vt:lpstr>Perustiedot</vt:lpstr>
      <vt:lpstr>Perustiedot - Huoltajat</vt:lpstr>
      <vt:lpstr>Perustiedot – Toimenpiteet ja Liitteet</vt:lpstr>
      <vt:lpstr>Perustiedot – Suostumukset</vt:lpstr>
      <vt:lpstr>Koulutus</vt:lpstr>
      <vt:lpstr>Koulutus - Koulutusrakenne</vt:lpstr>
      <vt:lpstr>Koulutus –näytön tiedot</vt:lpstr>
      <vt:lpstr>Koulutus – ilmoittautuminen opetustapahtumalle</vt:lpstr>
      <vt:lpstr>Koulutus – Sopimukset</vt:lpstr>
      <vt:lpstr>Koulutus – Suoritusote</vt:lpstr>
      <vt:lpstr>Koulutus – Erityinen tuki</vt:lpstr>
      <vt:lpstr>Poissaolot</vt:lpstr>
      <vt:lpstr>Viestit</vt:lpstr>
      <vt:lpstr>Viestin lähettäminen</vt:lpstr>
      <vt:lpstr>Pyynnöt</vt:lpstr>
      <vt:lpstr>Uloskirjautuminen ja kielivalinnat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Anitra Kinnunen</dc:creator>
  <cp:lastModifiedBy>Anitra Kinnunen</cp:lastModifiedBy>
  <cp:revision>10</cp:revision>
  <dcterms:created xsi:type="dcterms:W3CDTF">2013-07-15T20:26:40Z</dcterms:created>
  <dcterms:modified xsi:type="dcterms:W3CDTF">2024-08-23T05:52:25Z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0x0101007D2677C069C17D4487300395822DF17A</vt:lpwstr>
  </property>
  <property fmtid="{D5CDD505-2E9C-101B-9397-08002B2CF9AE}" pid="3" name="MediaServiceImageTags">
    <vt:lpwstr/>
  </property>
</Properties>
</file>