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329" r:id="rId5"/>
    <p:sldId id="516" r:id="rId6"/>
    <p:sldId id="256" r:id="rId7"/>
    <p:sldId id="556" r:id="rId8"/>
    <p:sldId id="573" r:id="rId9"/>
    <p:sldId id="560" r:id="rId10"/>
    <p:sldId id="544" r:id="rId11"/>
    <p:sldId id="578" r:id="rId12"/>
    <p:sldId id="571" r:id="rId13"/>
    <p:sldId id="428" r:id="rId14"/>
    <p:sldId id="426" r:id="rId15"/>
    <p:sldId id="572" r:id="rId16"/>
    <p:sldId id="427" r:id="rId17"/>
    <p:sldId id="574" r:id="rId18"/>
    <p:sldId id="575" r:id="rId19"/>
    <p:sldId id="576" r:id="rId20"/>
    <p:sldId id="328" r:id="rId21"/>
    <p:sldId id="579" r:id="rId22"/>
    <p:sldId id="567" r:id="rId23"/>
    <p:sldId id="566" r:id="rId24"/>
    <p:sldId id="577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4B874C-7C78-B28F-3C52-11B17F58E822}" name="Henna Hyytiä" initials="HH" userId="S::henna.hyytia@keuda.fi::d852686d-6661-4566-9899-efc0e59937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494BA"/>
    <a:srgbClr val="E0F2F4"/>
    <a:srgbClr val="BFE3E7"/>
    <a:srgbClr val="59B7C0"/>
    <a:srgbClr val="C0E1EE"/>
    <a:srgbClr val="C7DFE7"/>
    <a:srgbClr val="E7E5E5"/>
    <a:srgbClr val="C9E3E6"/>
    <a:srgbClr val="D1E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76440-997D-4CF6-8B53-406BBE56874C}" v="23" dt="2025-03-12T10:08:23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47" autoAdjust="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Vähäoja" userId="12135c54-88bd-4aa3-8100-feee37cbf8b8" providerId="ADAL" clId="{4DE76440-997D-4CF6-8B53-406BBE56874C}"/>
    <pc:docChg chg="undo custSel addSld delSld modSld sldOrd">
      <pc:chgData name="Tanja Vähäoja" userId="12135c54-88bd-4aa3-8100-feee37cbf8b8" providerId="ADAL" clId="{4DE76440-997D-4CF6-8B53-406BBE56874C}" dt="2025-03-12T13:46:22.512" v="5696" actId="20577"/>
      <pc:docMkLst>
        <pc:docMk/>
      </pc:docMkLst>
      <pc:sldChg chg="modSp mod ord">
        <pc:chgData name="Tanja Vähäoja" userId="12135c54-88bd-4aa3-8100-feee37cbf8b8" providerId="ADAL" clId="{4DE76440-997D-4CF6-8B53-406BBE56874C}" dt="2025-03-12T09:02:37.589" v="4766"/>
        <pc:sldMkLst>
          <pc:docMk/>
          <pc:sldMk cId="1868554411" sldId="256"/>
        </pc:sldMkLst>
        <pc:spChg chg="mod">
          <ac:chgData name="Tanja Vähäoja" userId="12135c54-88bd-4aa3-8100-feee37cbf8b8" providerId="ADAL" clId="{4DE76440-997D-4CF6-8B53-406BBE56874C}" dt="2025-03-11T15:05:29.450" v="392" actId="20577"/>
          <ac:spMkLst>
            <pc:docMk/>
            <pc:sldMk cId="1868554411" sldId="256"/>
            <ac:spMk id="6" creationId="{31D5D6F0-F14D-48D5-444B-79D45AE01E60}"/>
          </ac:spMkLst>
        </pc:spChg>
      </pc:sldChg>
      <pc:sldChg chg="modSp mod ord">
        <pc:chgData name="Tanja Vähäoja" userId="12135c54-88bd-4aa3-8100-feee37cbf8b8" providerId="ADAL" clId="{4DE76440-997D-4CF6-8B53-406BBE56874C}" dt="2025-03-12T12:14:17.717" v="5656" actId="27636"/>
        <pc:sldMkLst>
          <pc:docMk/>
          <pc:sldMk cId="123349439" sldId="328"/>
        </pc:sldMkLst>
        <pc:spChg chg="mod">
          <ac:chgData name="Tanja Vähäoja" userId="12135c54-88bd-4aa3-8100-feee37cbf8b8" providerId="ADAL" clId="{4DE76440-997D-4CF6-8B53-406BBE56874C}" dt="2025-03-12T10:25:13.255" v="5225" actId="20577"/>
          <ac:spMkLst>
            <pc:docMk/>
            <pc:sldMk cId="123349439" sldId="328"/>
            <ac:spMk id="2" creationId="{A113D086-EB06-36B4-8ABE-8C4D290673AA}"/>
          </ac:spMkLst>
        </pc:spChg>
        <pc:spChg chg="mod">
          <ac:chgData name="Tanja Vähäoja" userId="12135c54-88bd-4aa3-8100-feee37cbf8b8" providerId="ADAL" clId="{4DE76440-997D-4CF6-8B53-406BBE56874C}" dt="2025-03-12T12:14:17.717" v="5656" actId="27636"/>
          <ac:spMkLst>
            <pc:docMk/>
            <pc:sldMk cId="123349439" sldId="328"/>
            <ac:spMk id="3" creationId="{F2212096-2842-A7F8-B14E-E7DB2E42BD53}"/>
          </ac:spMkLst>
        </pc:spChg>
      </pc:sldChg>
      <pc:sldChg chg="modSp mod">
        <pc:chgData name="Tanja Vähäoja" userId="12135c54-88bd-4aa3-8100-feee37cbf8b8" providerId="ADAL" clId="{4DE76440-997D-4CF6-8B53-406BBE56874C}" dt="2025-03-11T15:02:04.320" v="359" actId="20577"/>
        <pc:sldMkLst>
          <pc:docMk/>
          <pc:sldMk cId="45652882" sldId="329"/>
        </pc:sldMkLst>
        <pc:spChg chg="mod">
          <ac:chgData name="Tanja Vähäoja" userId="12135c54-88bd-4aa3-8100-feee37cbf8b8" providerId="ADAL" clId="{4DE76440-997D-4CF6-8B53-406BBE56874C}" dt="2025-03-11T15:02:04.320" v="359" actId="20577"/>
          <ac:spMkLst>
            <pc:docMk/>
            <pc:sldMk cId="45652882" sldId="329"/>
            <ac:spMk id="5" creationId="{B3D69C5B-C443-8263-1EDC-1637D7A7A263}"/>
          </ac:spMkLst>
        </pc:spChg>
      </pc:sldChg>
      <pc:sldChg chg="del">
        <pc:chgData name="Tanja Vähäoja" userId="12135c54-88bd-4aa3-8100-feee37cbf8b8" providerId="ADAL" clId="{4DE76440-997D-4CF6-8B53-406BBE56874C}" dt="2025-03-12T09:01:29.863" v="4744" actId="2696"/>
        <pc:sldMkLst>
          <pc:docMk/>
          <pc:sldMk cId="241783251" sldId="367"/>
        </pc:sldMkLst>
      </pc:sldChg>
      <pc:sldChg chg="del">
        <pc:chgData name="Tanja Vähäoja" userId="12135c54-88bd-4aa3-8100-feee37cbf8b8" providerId="ADAL" clId="{4DE76440-997D-4CF6-8B53-406BBE56874C}" dt="2025-03-12T10:14:33.759" v="5082" actId="2696"/>
        <pc:sldMkLst>
          <pc:docMk/>
          <pc:sldMk cId="504387500" sldId="405"/>
        </pc:sldMkLst>
      </pc:sldChg>
      <pc:sldChg chg="del">
        <pc:chgData name="Tanja Vähäoja" userId="12135c54-88bd-4aa3-8100-feee37cbf8b8" providerId="ADAL" clId="{4DE76440-997D-4CF6-8B53-406BBE56874C}" dt="2025-03-12T09:07:24.424" v="4936" actId="2696"/>
        <pc:sldMkLst>
          <pc:docMk/>
          <pc:sldMk cId="1790504669" sldId="416"/>
        </pc:sldMkLst>
      </pc:sldChg>
      <pc:sldChg chg="del">
        <pc:chgData name="Tanja Vähäoja" userId="12135c54-88bd-4aa3-8100-feee37cbf8b8" providerId="ADAL" clId="{4DE76440-997D-4CF6-8B53-406BBE56874C}" dt="2025-03-12T08:59:02.564" v="4656" actId="2696"/>
        <pc:sldMkLst>
          <pc:docMk/>
          <pc:sldMk cId="691631006" sldId="418"/>
        </pc:sldMkLst>
      </pc:sldChg>
      <pc:sldChg chg="del">
        <pc:chgData name="Tanja Vähäoja" userId="12135c54-88bd-4aa3-8100-feee37cbf8b8" providerId="ADAL" clId="{4DE76440-997D-4CF6-8B53-406BBE56874C}" dt="2025-03-11T14:40:18.584" v="296" actId="2696"/>
        <pc:sldMkLst>
          <pc:docMk/>
          <pc:sldMk cId="3488378882" sldId="422"/>
        </pc:sldMkLst>
      </pc:sldChg>
      <pc:sldChg chg="del">
        <pc:chgData name="Tanja Vähäoja" userId="12135c54-88bd-4aa3-8100-feee37cbf8b8" providerId="ADAL" clId="{4DE76440-997D-4CF6-8B53-406BBE56874C}" dt="2025-03-12T09:07:01.386" v="4932" actId="2696"/>
        <pc:sldMkLst>
          <pc:docMk/>
          <pc:sldMk cId="130651096" sldId="424"/>
        </pc:sldMkLst>
      </pc:sldChg>
      <pc:sldChg chg="modSp del mod">
        <pc:chgData name="Tanja Vähäoja" userId="12135c54-88bd-4aa3-8100-feee37cbf8b8" providerId="ADAL" clId="{4DE76440-997D-4CF6-8B53-406BBE56874C}" dt="2025-03-12T11:18:52.748" v="5643" actId="14100"/>
        <pc:sldMkLst>
          <pc:docMk/>
          <pc:sldMk cId="2640345827" sldId="426"/>
        </pc:sldMkLst>
        <pc:picChg chg="mod">
          <ac:chgData name="Tanja Vähäoja" userId="12135c54-88bd-4aa3-8100-feee37cbf8b8" providerId="ADAL" clId="{4DE76440-997D-4CF6-8B53-406BBE56874C}" dt="2025-03-12T11:18:52.748" v="5643" actId="14100"/>
          <ac:picMkLst>
            <pc:docMk/>
            <pc:sldMk cId="2640345827" sldId="426"/>
            <ac:picMk id="5" creationId="{C16CB944-EB43-F5E0-7D2E-63283A2569C4}"/>
          </ac:picMkLst>
        </pc:picChg>
      </pc:sldChg>
      <pc:sldChg chg="modSp mod">
        <pc:chgData name="Tanja Vähäoja" userId="12135c54-88bd-4aa3-8100-feee37cbf8b8" providerId="ADAL" clId="{4DE76440-997D-4CF6-8B53-406BBE56874C}" dt="2025-03-12T13:46:22.512" v="5696" actId="20577"/>
        <pc:sldMkLst>
          <pc:docMk/>
          <pc:sldMk cId="885631125" sldId="427"/>
        </pc:sldMkLst>
        <pc:graphicFrameChg chg="mod modGraphic">
          <ac:chgData name="Tanja Vähäoja" userId="12135c54-88bd-4aa3-8100-feee37cbf8b8" providerId="ADAL" clId="{4DE76440-997D-4CF6-8B53-406BBE56874C}" dt="2025-03-12T13:46:22.512" v="5696" actId="20577"/>
          <ac:graphicFrameMkLst>
            <pc:docMk/>
            <pc:sldMk cId="885631125" sldId="427"/>
            <ac:graphicFrameMk id="2" creationId="{903D9B6A-D3FB-DED4-1180-51E4B8DDD577}"/>
          </ac:graphicFrameMkLst>
        </pc:graphicFrameChg>
      </pc:sldChg>
      <pc:sldChg chg="del">
        <pc:chgData name="Tanja Vähäoja" userId="12135c54-88bd-4aa3-8100-feee37cbf8b8" providerId="ADAL" clId="{4DE76440-997D-4CF6-8B53-406BBE56874C}" dt="2025-03-11T14:32:13.458" v="229" actId="2696"/>
        <pc:sldMkLst>
          <pc:docMk/>
          <pc:sldMk cId="172229442" sldId="428"/>
        </pc:sldMkLst>
      </pc:sldChg>
      <pc:sldChg chg="modSp mod">
        <pc:chgData name="Tanja Vähäoja" userId="12135c54-88bd-4aa3-8100-feee37cbf8b8" providerId="ADAL" clId="{4DE76440-997D-4CF6-8B53-406BBE56874C}" dt="2025-03-12T10:34:37.978" v="5635" actId="20577"/>
        <pc:sldMkLst>
          <pc:docMk/>
          <pc:sldMk cId="687684124" sldId="428"/>
        </pc:sldMkLst>
        <pc:spChg chg="mod">
          <ac:chgData name="Tanja Vähäoja" userId="12135c54-88bd-4aa3-8100-feee37cbf8b8" providerId="ADAL" clId="{4DE76440-997D-4CF6-8B53-406BBE56874C}" dt="2025-03-12T10:34:37.978" v="5635" actId="20577"/>
          <ac:spMkLst>
            <pc:docMk/>
            <pc:sldMk cId="687684124" sldId="428"/>
            <ac:spMk id="2" creationId="{8F61E69C-52C0-BB51-2911-839D39885F17}"/>
          </ac:spMkLst>
        </pc:spChg>
      </pc:sldChg>
      <pc:sldChg chg="del">
        <pc:chgData name="Tanja Vähäoja" userId="12135c54-88bd-4aa3-8100-feee37cbf8b8" providerId="ADAL" clId="{4DE76440-997D-4CF6-8B53-406BBE56874C}" dt="2025-03-12T09:07:35.505" v="4938" actId="2696"/>
        <pc:sldMkLst>
          <pc:docMk/>
          <pc:sldMk cId="1406344511" sldId="429"/>
        </pc:sldMkLst>
      </pc:sldChg>
      <pc:sldChg chg="del">
        <pc:chgData name="Tanja Vähäoja" userId="12135c54-88bd-4aa3-8100-feee37cbf8b8" providerId="ADAL" clId="{4DE76440-997D-4CF6-8B53-406BBE56874C}" dt="2025-03-12T10:08:39.614" v="4980" actId="2696"/>
        <pc:sldMkLst>
          <pc:docMk/>
          <pc:sldMk cId="2153778578" sldId="430"/>
        </pc:sldMkLst>
      </pc:sldChg>
      <pc:sldChg chg="del">
        <pc:chgData name="Tanja Vähäoja" userId="12135c54-88bd-4aa3-8100-feee37cbf8b8" providerId="ADAL" clId="{4DE76440-997D-4CF6-8B53-406BBE56874C}" dt="2025-03-11T14:40:30.481" v="298" actId="2696"/>
        <pc:sldMkLst>
          <pc:docMk/>
          <pc:sldMk cId="2029408579" sldId="431"/>
        </pc:sldMkLst>
      </pc:sldChg>
      <pc:sldChg chg="del">
        <pc:chgData name="Tanja Vähäoja" userId="12135c54-88bd-4aa3-8100-feee37cbf8b8" providerId="ADAL" clId="{4DE76440-997D-4CF6-8B53-406BBE56874C}" dt="2025-03-12T09:07:09.675" v="4934" actId="2696"/>
        <pc:sldMkLst>
          <pc:docMk/>
          <pc:sldMk cId="3208040431" sldId="432"/>
        </pc:sldMkLst>
      </pc:sldChg>
      <pc:sldChg chg="del">
        <pc:chgData name="Tanja Vähäoja" userId="12135c54-88bd-4aa3-8100-feee37cbf8b8" providerId="ADAL" clId="{4DE76440-997D-4CF6-8B53-406BBE56874C}" dt="2025-03-11T14:40:24.495" v="297" actId="2696"/>
        <pc:sldMkLst>
          <pc:docMk/>
          <pc:sldMk cId="2270182205" sldId="433"/>
        </pc:sldMkLst>
      </pc:sldChg>
      <pc:sldChg chg="del">
        <pc:chgData name="Tanja Vähäoja" userId="12135c54-88bd-4aa3-8100-feee37cbf8b8" providerId="ADAL" clId="{4DE76440-997D-4CF6-8B53-406BBE56874C}" dt="2025-03-12T09:07:31.048" v="4937" actId="2696"/>
        <pc:sldMkLst>
          <pc:docMk/>
          <pc:sldMk cId="560290750" sldId="434"/>
        </pc:sldMkLst>
      </pc:sldChg>
      <pc:sldChg chg="del">
        <pc:chgData name="Tanja Vähäoja" userId="12135c54-88bd-4aa3-8100-feee37cbf8b8" providerId="ADAL" clId="{4DE76440-997D-4CF6-8B53-406BBE56874C}" dt="2025-03-12T09:07:05.763" v="4933" actId="2696"/>
        <pc:sldMkLst>
          <pc:docMk/>
          <pc:sldMk cId="2090559297" sldId="435"/>
        </pc:sldMkLst>
      </pc:sldChg>
      <pc:sldChg chg="modSp mod">
        <pc:chgData name="Tanja Vähäoja" userId="12135c54-88bd-4aa3-8100-feee37cbf8b8" providerId="ADAL" clId="{4DE76440-997D-4CF6-8B53-406BBE56874C}" dt="2025-03-12T10:23:39.140" v="5131" actId="20577"/>
        <pc:sldMkLst>
          <pc:docMk/>
          <pc:sldMk cId="520637653" sldId="516"/>
        </pc:sldMkLst>
        <pc:spChg chg="mod">
          <ac:chgData name="Tanja Vähäoja" userId="12135c54-88bd-4aa3-8100-feee37cbf8b8" providerId="ADAL" clId="{4DE76440-997D-4CF6-8B53-406BBE56874C}" dt="2025-03-12T09:00:24.738" v="4664" actId="207"/>
          <ac:spMkLst>
            <pc:docMk/>
            <pc:sldMk cId="520637653" sldId="516"/>
            <ac:spMk id="2" creationId="{FD43B8DF-A023-A703-CC5F-6410449E45A0}"/>
          </ac:spMkLst>
        </pc:spChg>
        <pc:spChg chg="mod">
          <ac:chgData name="Tanja Vähäoja" userId="12135c54-88bd-4aa3-8100-feee37cbf8b8" providerId="ADAL" clId="{4DE76440-997D-4CF6-8B53-406BBE56874C}" dt="2025-03-12T10:23:39.140" v="5131" actId="20577"/>
          <ac:spMkLst>
            <pc:docMk/>
            <pc:sldMk cId="520637653" sldId="516"/>
            <ac:spMk id="7" creationId="{BA2F620B-4E3E-122E-7557-5DD445267EBA}"/>
          </ac:spMkLst>
        </pc:spChg>
      </pc:sldChg>
      <pc:sldChg chg="del">
        <pc:chgData name="Tanja Vähäoja" userId="12135c54-88bd-4aa3-8100-feee37cbf8b8" providerId="ADAL" clId="{4DE76440-997D-4CF6-8B53-406BBE56874C}" dt="2025-03-12T09:01:24.984" v="4743" actId="2696"/>
        <pc:sldMkLst>
          <pc:docMk/>
          <pc:sldMk cId="4044447946" sldId="542"/>
        </pc:sldMkLst>
      </pc:sldChg>
      <pc:sldChg chg="ord">
        <pc:chgData name="Tanja Vähäoja" userId="12135c54-88bd-4aa3-8100-feee37cbf8b8" providerId="ADAL" clId="{4DE76440-997D-4CF6-8B53-406BBE56874C}" dt="2025-03-12T12:18:51.607" v="5679"/>
        <pc:sldMkLst>
          <pc:docMk/>
          <pc:sldMk cId="889201984" sldId="544"/>
        </pc:sldMkLst>
      </pc:sldChg>
      <pc:sldChg chg="addSp delSp modSp del mod">
        <pc:chgData name="Tanja Vähäoja" userId="12135c54-88bd-4aa3-8100-feee37cbf8b8" providerId="ADAL" clId="{4DE76440-997D-4CF6-8B53-406BBE56874C}" dt="2025-03-12T09:05:25.696" v="4876" actId="2696"/>
        <pc:sldMkLst>
          <pc:docMk/>
          <pc:sldMk cId="2498833223" sldId="547"/>
        </pc:sldMkLst>
        <pc:spChg chg="mod">
          <ac:chgData name="Tanja Vähäoja" userId="12135c54-88bd-4aa3-8100-feee37cbf8b8" providerId="ADAL" clId="{4DE76440-997D-4CF6-8B53-406BBE56874C}" dt="2025-03-11T15:02:17.798" v="360" actId="20577"/>
          <ac:spMkLst>
            <pc:docMk/>
            <pc:sldMk cId="2498833223" sldId="547"/>
            <ac:spMk id="3" creationId="{8931AD60-D4C1-388D-5434-018F9F4FDD9F}"/>
          </ac:spMkLst>
        </pc:spChg>
        <pc:spChg chg="add del mod">
          <ac:chgData name="Tanja Vähäoja" userId="12135c54-88bd-4aa3-8100-feee37cbf8b8" providerId="ADAL" clId="{4DE76440-997D-4CF6-8B53-406BBE56874C}" dt="2025-03-11T14:48:22.643" v="304" actId="478"/>
          <ac:spMkLst>
            <pc:docMk/>
            <pc:sldMk cId="2498833223" sldId="547"/>
            <ac:spMk id="4" creationId="{D7CF6294-9E5C-B5FA-FE04-E52D42090F53}"/>
          </ac:spMkLst>
        </pc:spChg>
        <pc:spChg chg="add del mod">
          <ac:chgData name="Tanja Vähäoja" userId="12135c54-88bd-4aa3-8100-feee37cbf8b8" providerId="ADAL" clId="{4DE76440-997D-4CF6-8B53-406BBE56874C}" dt="2025-03-12T07:40:17.447" v="440"/>
          <ac:spMkLst>
            <pc:docMk/>
            <pc:sldMk cId="2498833223" sldId="547"/>
            <ac:spMk id="6" creationId="{D5904FDC-8690-3FFC-4FB7-586AE715E210}"/>
          </ac:spMkLst>
        </pc:spChg>
        <pc:picChg chg="add del">
          <ac:chgData name="Tanja Vähäoja" userId="12135c54-88bd-4aa3-8100-feee37cbf8b8" providerId="ADAL" clId="{4DE76440-997D-4CF6-8B53-406BBE56874C}" dt="2025-03-11T14:48:22.643" v="304" actId="478"/>
          <ac:picMkLst>
            <pc:docMk/>
            <pc:sldMk cId="2498833223" sldId="547"/>
            <ac:picMk id="5" creationId="{62DF93E3-C180-4E83-CD89-006ED9E68E8F}"/>
          </ac:picMkLst>
        </pc:picChg>
      </pc:sldChg>
      <pc:sldChg chg="delSp del mod">
        <pc:chgData name="Tanja Vähäoja" userId="12135c54-88bd-4aa3-8100-feee37cbf8b8" providerId="ADAL" clId="{4DE76440-997D-4CF6-8B53-406BBE56874C}" dt="2025-03-12T08:58:47.101" v="4655" actId="2696"/>
        <pc:sldMkLst>
          <pc:docMk/>
          <pc:sldMk cId="2577755342" sldId="549"/>
        </pc:sldMkLst>
        <pc:picChg chg="del">
          <ac:chgData name="Tanja Vähäoja" userId="12135c54-88bd-4aa3-8100-feee37cbf8b8" providerId="ADAL" clId="{4DE76440-997D-4CF6-8B53-406BBE56874C}" dt="2025-03-12T07:49:17.761" v="441" actId="478"/>
          <ac:picMkLst>
            <pc:docMk/>
            <pc:sldMk cId="2577755342" sldId="549"/>
            <ac:picMk id="8" creationId="{B675820B-E2AC-DA39-C165-F973E83946D8}"/>
          </ac:picMkLst>
        </pc:picChg>
      </pc:sldChg>
      <pc:sldChg chg="modSp mod ord">
        <pc:chgData name="Tanja Vähäoja" userId="12135c54-88bd-4aa3-8100-feee37cbf8b8" providerId="ADAL" clId="{4DE76440-997D-4CF6-8B53-406BBE56874C}" dt="2025-03-12T09:12:05.672" v="4951"/>
        <pc:sldMkLst>
          <pc:docMk/>
          <pc:sldMk cId="3819388720" sldId="556"/>
        </pc:sldMkLst>
        <pc:spChg chg="mod">
          <ac:chgData name="Tanja Vähäoja" userId="12135c54-88bd-4aa3-8100-feee37cbf8b8" providerId="ADAL" clId="{4DE76440-997D-4CF6-8B53-406BBE56874C}" dt="2025-03-12T07:34:58.622" v="393" actId="27636"/>
          <ac:spMkLst>
            <pc:docMk/>
            <pc:sldMk cId="3819388720" sldId="556"/>
            <ac:spMk id="5" creationId="{8E04C141-C282-2273-B42B-C12172383689}"/>
          </ac:spMkLst>
        </pc:spChg>
      </pc:sldChg>
      <pc:sldChg chg="modSp mod ord">
        <pc:chgData name="Tanja Vähäoja" userId="12135c54-88bd-4aa3-8100-feee37cbf8b8" providerId="ADAL" clId="{4DE76440-997D-4CF6-8B53-406BBE56874C}" dt="2025-03-12T12:15:00.451" v="5677" actId="20577"/>
        <pc:sldMkLst>
          <pc:docMk/>
          <pc:sldMk cId="2202886154" sldId="566"/>
        </pc:sldMkLst>
        <pc:spChg chg="mod">
          <ac:chgData name="Tanja Vähäoja" userId="12135c54-88bd-4aa3-8100-feee37cbf8b8" providerId="ADAL" clId="{4DE76440-997D-4CF6-8B53-406BBE56874C}" dt="2025-03-12T12:15:00.451" v="5677" actId="20577"/>
          <ac:spMkLst>
            <pc:docMk/>
            <pc:sldMk cId="2202886154" sldId="566"/>
            <ac:spMk id="3" creationId="{5804FA7A-625A-B326-0F22-B68BA33D06DD}"/>
          </ac:spMkLst>
        </pc:spChg>
      </pc:sldChg>
      <pc:sldChg chg="modSp mod ord">
        <pc:chgData name="Tanja Vähäoja" userId="12135c54-88bd-4aa3-8100-feee37cbf8b8" providerId="ADAL" clId="{4DE76440-997D-4CF6-8B53-406BBE56874C}" dt="2025-03-12T13:45:17.890" v="5681" actId="20577"/>
        <pc:sldMkLst>
          <pc:docMk/>
          <pc:sldMk cId="4048142921" sldId="567"/>
        </pc:sldMkLst>
        <pc:spChg chg="mod">
          <ac:chgData name="Tanja Vähäoja" userId="12135c54-88bd-4aa3-8100-feee37cbf8b8" providerId="ADAL" clId="{4DE76440-997D-4CF6-8B53-406BBE56874C}" dt="2025-03-12T13:45:17.890" v="5681" actId="20577"/>
          <ac:spMkLst>
            <pc:docMk/>
            <pc:sldMk cId="4048142921" sldId="567"/>
            <ac:spMk id="3" creationId="{7E7A36F2-DAEE-3C94-7FFF-E48ACBA921FD}"/>
          </ac:spMkLst>
        </pc:spChg>
      </pc:sldChg>
      <pc:sldChg chg="modSp mod ord">
        <pc:chgData name="Tanja Vähäoja" userId="12135c54-88bd-4aa3-8100-feee37cbf8b8" providerId="ADAL" clId="{4DE76440-997D-4CF6-8B53-406BBE56874C}" dt="2025-03-12T09:10:37.353" v="4943"/>
        <pc:sldMkLst>
          <pc:docMk/>
          <pc:sldMk cId="878862710" sldId="571"/>
        </pc:sldMkLst>
        <pc:spChg chg="mod">
          <ac:chgData name="Tanja Vähäoja" userId="12135c54-88bd-4aa3-8100-feee37cbf8b8" providerId="ADAL" clId="{4DE76440-997D-4CF6-8B53-406BBE56874C}" dt="2025-03-11T14:37:13.958" v="290" actId="255"/>
          <ac:spMkLst>
            <pc:docMk/>
            <pc:sldMk cId="878862710" sldId="571"/>
            <ac:spMk id="3" creationId="{4A7BF742-06E9-76EB-ABA3-FDF32A08B3DE}"/>
          </ac:spMkLst>
        </pc:spChg>
      </pc:sldChg>
      <pc:sldChg chg="add del ord">
        <pc:chgData name="Tanja Vähäoja" userId="12135c54-88bd-4aa3-8100-feee37cbf8b8" providerId="ADAL" clId="{4DE76440-997D-4CF6-8B53-406BBE56874C}" dt="2025-03-11T14:40:54.788" v="302" actId="2696"/>
        <pc:sldMkLst>
          <pc:docMk/>
          <pc:sldMk cId="450065989" sldId="572"/>
        </pc:sldMkLst>
      </pc:sldChg>
      <pc:sldChg chg="ord">
        <pc:chgData name="Tanja Vähäoja" userId="12135c54-88bd-4aa3-8100-feee37cbf8b8" providerId="ADAL" clId="{4DE76440-997D-4CF6-8B53-406BBE56874C}" dt="2025-03-12T11:10:08.904" v="5639"/>
        <pc:sldMkLst>
          <pc:docMk/>
          <pc:sldMk cId="1536567731" sldId="572"/>
        </pc:sldMkLst>
      </pc:sldChg>
      <pc:sldChg chg="modSp mod">
        <pc:chgData name="Tanja Vähäoja" userId="12135c54-88bd-4aa3-8100-feee37cbf8b8" providerId="ADAL" clId="{4DE76440-997D-4CF6-8B53-406BBE56874C}" dt="2025-03-12T11:23:21.219" v="5648" actId="14734"/>
        <pc:sldMkLst>
          <pc:docMk/>
          <pc:sldMk cId="4019453163" sldId="574"/>
        </pc:sldMkLst>
        <pc:graphicFrameChg chg="mod modGraphic">
          <ac:chgData name="Tanja Vähäoja" userId="12135c54-88bd-4aa3-8100-feee37cbf8b8" providerId="ADAL" clId="{4DE76440-997D-4CF6-8B53-406BBE56874C}" dt="2025-03-12T11:23:21.219" v="5648" actId="14734"/>
          <ac:graphicFrameMkLst>
            <pc:docMk/>
            <pc:sldMk cId="4019453163" sldId="574"/>
            <ac:graphicFrameMk id="2" creationId="{25F0DF4E-6CDC-7965-D40D-8EA3FE541621}"/>
          </ac:graphicFrameMkLst>
        </pc:graphicFrameChg>
      </pc:sldChg>
      <pc:sldChg chg="modSp mod">
        <pc:chgData name="Tanja Vähäoja" userId="12135c54-88bd-4aa3-8100-feee37cbf8b8" providerId="ADAL" clId="{4DE76440-997D-4CF6-8B53-406BBE56874C}" dt="2025-03-12T11:23:01.726" v="5647" actId="14734"/>
        <pc:sldMkLst>
          <pc:docMk/>
          <pc:sldMk cId="1831820992" sldId="575"/>
        </pc:sldMkLst>
        <pc:graphicFrameChg chg="modGraphic">
          <ac:chgData name="Tanja Vähäoja" userId="12135c54-88bd-4aa3-8100-feee37cbf8b8" providerId="ADAL" clId="{4DE76440-997D-4CF6-8B53-406BBE56874C}" dt="2025-03-12T11:23:01.726" v="5647" actId="14734"/>
          <ac:graphicFrameMkLst>
            <pc:docMk/>
            <pc:sldMk cId="1831820992" sldId="575"/>
            <ac:graphicFrameMk id="2" creationId="{AFE46CB9-939E-5196-13D6-B43A84EAFE77}"/>
          </ac:graphicFrameMkLst>
        </pc:graphicFrameChg>
      </pc:sldChg>
      <pc:sldChg chg="modSp mod">
        <pc:chgData name="Tanja Vähäoja" userId="12135c54-88bd-4aa3-8100-feee37cbf8b8" providerId="ADAL" clId="{4DE76440-997D-4CF6-8B53-406BBE56874C}" dt="2025-03-12T10:33:18.317" v="5631" actId="20577"/>
        <pc:sldMkLst>
          <pc:docMk/>
          <pc:sldMk cId="3881042413" sldId="576"/>
        </pc:sldMkLst>
        <pc:graphicFrameChg chg="modGraphic">
          <ac:chgData name="Tanja Vähäoja" userId="12135c54-88bd-4aa3-8100-feee37cbf8b8" providerId="ADAL" clId="{4DE76440-997D-4CF6-8B53-406BBE56874C}" dt="2025-03-12T10:33:18.317" v="5631" actId="20577"/>
          <ac:graphicFrameMkLst>
            <pc:docMk/>
            <pc:sldMk cId="3881042413" sldId="576"/>
            <ac:graphicFrameMk id="2" creationId="{51BDD033-3E34-7C44-A4E6-03332C8CDAAB}"/>
          </ac:graphicFrameMkLst>
        </pc:graphicFrameChg>
      </pc:sldChg>
      <pc:sldChg chg="addSp modSp add mod ord">
        <pc:chgData name="Tanja Vähäoja" userId="12135c54-88bd-4aa3-8100-feee37cbf8b8" providerId="ADAL" clId="{4DE76440-997D-4CF6-8B53-406BBE56874C}" dt="2025-03-12T11:18:03.879" v="5642" actId="14100"/>
        <pc:sldMkLst>
          <pc:docMk/>
          <pc:sldMk cId="3432586097" sldId="578"/>
        </pc:sldMkLst>
        <pc:spChg chg="mod">
          <ac:chgData name="Tanja Vähäoja" userId="12135c54-88bd-4aa3-8100-feee37cbf8b8" providerId="ADAL" clId="{4DE76440-997D-4CF6-8B53-406BBE56874C}" dt="2025-03-12T10:13:07.169" v="5078" actId="27636"/>
          <ac:spMkLst>
            <pc:docMk/>
            <pc:sldMk cId="3432586097" sldId="578"/>
            <ac:spMk id="2" creationId="{F93EA93E-23E8-30BE-49F2-4B8235D798E3}"/>
          </ac:spMkLst>
        </pc:spChg>
        <pc:spChg chg="mod">
          <ac:chgData name="Tanja Vähäoja" userId="12135c54-88bd-4aa3-8100-feee37cbf8b8" providerId="ADAL" clId="{4DE76440-997D-4CF6-8B53-406BBE56874C}" dt="2025-03-12T10:11:58.426" v="5006" actId="5793"/>
          <ac:spMkLst>
            <pc:docMk/>
            <pc:sldMk cId="3432586097" sldId="578"/>
            <ac:spMk id="3" creationId="{32FFEB65-C8C1-4D3F-081B-66F64E7A83B1}"/>
          </ac:spMkLst>
        </pc:spChg>
        <pc:picChg chg="add mod">
          <ac:chgData name="Tanja Vähäoja" userId="12135c54-88bd-4aa3-8100-feee37cbf8b8" providerId="ADAL" clId="{4DE76440-997D-4CF6-8B53-406BBE56874C}" dt="2025-03-12T11:18:03.879" v="5642" actId="14100"/>
          <ac:picMkLst>
            <pc:docMk/>
            <pc:sldMk cId="3432586097" sldId="578"/>
            <ac:picMk id="6" creationId="{35718095-8E54-A43B-F285-83399092C5D8}"/>
          </ac:picMkLst>
        </pc:picChg>
      </pc:sldChg>
      <pc:sldChg chg="add">
        <pc:chgData name="Tanja Vähäoja" userId="12135c54-88bd-4aa3-8100-feee37cbf8b8" providerId="ADAL" clId="{4DE76440-997D-4CF6-8B53-406BBE56874C}" dt="2025-03-12T10:24:28.190" v="5132" actId="2890"/>
        <pc:sldMkLst>
          <pc:docMk/>
          <pc:sldMk cId="1485932595" sldId="5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8A184-963C-4031-ACB3-8B8BCA10E63D}" type="datetimeFigureOut">
              <a:rPr lang="fi-FI" smtClean="0"/>
              <a:t>12.3.2025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86555-8ABC-4DCE-B87B-74D6946351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235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86555-8ABC-4DCE-B87B-74D69463518E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25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86555-8ABC-4DCE-B87B-74D69463518E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41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CAAFA-E321-525F-37D4-3A7EF4D29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349200-D501-1405-BF41-C0151A4E8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E2F4C-DFB9-DA38-8C57-FE96C821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CBCAAF-A1B4-4E27-68E7-25D85A9F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4A9FC4-A248-AB45-6A9A-0984FBEE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46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C64374-224C-BFCC-432A-31FA4568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670B53C-9FD4-5CCF-7C74-594658A34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933D13-B260-D2CF-EFE8-39D92F50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62F82C-DA7D-2F66-C1CF-911B9D3D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AADC3C-ED55-9BD1-F81D-AC0F2B0A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49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FC721C6-FA3D-D9D0-C88F-3DDB69EF4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452593-F240-3A79-4336-EA15DC5D6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F34F8A-FE79-9E62-71A8-ED19E492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F22D34-B944-7F8A-D5DA-C3D2668A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8C87FD-2EED-F107-9BE8-162851A2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4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FE37B-5E56-925A-0805-E913C68E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43B532-9249-3F44-155B-9B11B3638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405828-EAB0-BA64-176B-7C7229E0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F6F4B9-3012-7FE2-A927-D36FD817D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8FC2D9-051A-E5CE-5072-6E6E54A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84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4E4074-671E-3406-D528-BBCE7FA1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C3E93B-4A8C-0A05-77F2-BC652A55C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40B694-1E69-E01E-6B6F-AE91FF76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17CE87-3548-DBC9-9513-D8E7EF56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55579F-27E9-E7CE-33DB-F3F837B2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16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BADEA-F5B3-2888-DB96-82BFD812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571355-F98F-DF13-7EB3-0EA3BF71F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BBD730-3515-0858-7E63-FB3B75E40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FA5453-2960-268B-B597-13ACC912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12.3.2025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F2746F-A83B-D2B5-07AE-A81ED43B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7DB6E3-C5D8-2D2F-E7BD-7AB396F6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066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424CE7-6E96-2D04-0436-D77251BB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9683BE-6961-245B-570B-3D089798D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8895450-8E3E-EF52-4D97-A45A363A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EC53E36-43A7-7AC8-2A75-EFF06DC6D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74033CD-E380-DD25-A263-621AD89E4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6F3C5E0-497D-0D1C-55A1-55448813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12.3.2025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13FB89-EB5D-0672-7008-632EAB9B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39A2337-4B34-D0CC-AC76-093855B9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43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6CE095-D0D5-4C23-2AA7-850407DE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482FCC6-D0E5-236D-AABC-F94BDD2D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12.3.2025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6F2242-BB56-9088-F1B0-2F1E77B3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DABAC6-33CB-3AF8-1F55-1114C0C5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30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12DD46-23AF-E1C4-70E4-7E8A9C3E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4920" y="6362700"/>
            <a:ext cx="2743200" cy="365125"/>
          </a:xfrm>
        </p:spPr>
        <p:txBody>
          <a:bodyPr/>
          <a:lstStyle/>
          <a:p>
            <a:fld id="{DD4E51B5-4D3B-4133-9F5E-FF36125E1D73}" type="datetimeFigureOut">
              <a:rPr lang="fi-FI" smtClean="0"/>
              <a:t>12.3.2025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1C79E9-317D-8C21-1F3C-A3513FEA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908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BE8603-68D2-34EB-9F93-EDC0F31B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CCA47D-CFFC-1E89-65B5-E52306F14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3B791F-37A9-E58B-420A-1E7A4EE6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5CFB3E-A220-946A-B829-E9FD24D2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12.3.2025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AF23BE-2EA7-D066-1624-BA51330A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35715D4-B57D-4CA1-0EC6-EE5DB4A9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75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2607E-4508-FE1A-A6C5-7C343B66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D334C1B-BFB9-97A2-9B03-E44062634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04A4C1-FAB7-42CE-306F-4E957C900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ABA317-359C-4082-CC6C-01547F5B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12.3.2025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6090FE-CCAB-C6A6-A1A0-4FDA8CBE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E40E71-9856-E684-27CC-95FB8869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23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9BBA6F1-28CB-37FB-704B-A690222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564B9A-6297-28DB-5274-C1B54442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4B3F3D-8E1A-F41B-977C-35C09FEF2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51B5-4D3B-4133-9F5E-FF36125E1D73}" type="datetimeFigureOut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674F0F-E910-2473-8393-6F6DBF0FB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AABF1B-1454-764F-B80B-70092D146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6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mailto:tanja.vahaoja@jedu.f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euda.fi/keuda/hankkeet/vierko-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enna.hyytia@keuda.fi" TargetMode="External"/><Relationship Id="rId2" Type="http://schemas.openxmlformats.org/officeDocument/2006/relationships/hyperlink" Target="https://edukeuda.sharepoint.com/:x:/s/VIERKO2790/EdsaTPyBi9VBj1el-EAvc8oBsr_ajhQ5xWq5OC_i0REgsg?e=N69r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6532736-A98C-BC5A-478F-D59773222F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258" y="1"/>
            <a:ext cx="7285351" cy="6407888"/>
          </a:xfrm>
          <a:prstGeom prst="rect">
            <a:avLst/>
          </a:prstGeom>
          <a:ln>
            <a:noFill/>
          </a:ln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926AB86-8B37-672E-B436-41CC8AB1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930" y="777582"/>
            <a:ext cx="4168140" cy="1325563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VIERKO 2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3D69C5B-C443-8263-1EDC-1637D7A7A263}"/>
              </a:ext>
            </a:extLst>
          </p:cNvPr>
          <p:cNvSpPr txBox="1"/>
          <p:nvPr/>
        </p:nvSpPr>
        <p:spPr>
          <a:xfrm>
            <a:off x="3466465" y="2103145"/>
            <a:ext cx="52590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Vieraskielisen ja kielitietoisen koulutuksen ja ohjauksen kehittäminen.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Henkilöstön osaaminen monikulttuurisessa ympäristössä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TP E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kickoff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12.3.2025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E48A5-1AA8-528F-6188-B6DBD5AF4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8F61E69C-52C0-BB51-2911-839D39885F17}"/>
              </a:ext>
            </a:extLst>
          </p:cNvPr>
          <p:cNvSpPr/>
          <p:nvPr/>
        </p:nvSpPr>
        <p:spPr>
          <a:xfrm>
            <a:off x="2513983" y="2122346"/>
            <a:ext cx="7554145" cy="3840228"/>
          </a:xfrm>
          <a:prstGeom prst="roundRect">
            <a:avLst/>
          </a:prstGeom>
          <a:solidFill>
            <a:srgbClr val="59B7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Mene </a:t>
            </a:r>
            <a:r>
              <a:rPr lang="fi-FI" sz="3200" b="1" dirty="0">
                <a:solidFill>
                  <a:prstClr val="white"/>
                </a:solidFill>
                <a:latin typeface="Calibri" panose="020F0502020204030204"/>
                <a:ea typeface="Calibri"/>
                <a:cs typeface="Calibri"/>
              </a:rPr>
              <a:t>TP E:n </a:t>
            </a: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kanavan tiedostoihin ja avaa 7. TP E jäsenet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Lisää uusi dia omalle</a:t>
            </a:r>
            <a:r>
              <a:rPr lang="fi-FI" sz="3200" b="1" dirty="0">
                <a:solidFill>
                  <a:prstClr val="white"/>
                </a:solidFill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organisaatiollesi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Esittele itsesi ja kerro oma roolisi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Kun diat loppuvat, lisää uusi dia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CE4AC143-39D9-1190-1F4E-1B76FBC9D1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4D7966-5588-8722-A310-94C7F9BF2C0A}"/>
              </a:ext>
            </a:extLst>
          </p:cNvPr>
          <p:cNvSpPr txBox="1"/>
          <p:nvPr/>
        </p:nvSpPr>
        <p:spPr>
          <a:xfrm>
            <a:off x="2821723" y="447733"/>
            <a:ext cx="780088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DLaM Display"/>
                <a:ea typeface="+mn-ea"/>
                <a:cs typeface="+mn-cs"/>
              </a:rPr>
              <a:t>Toimijoiden esittäytyminen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68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DB248D8B-716C-E0C4-6DD0-66C551CA8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941" y="2306661"/>
            <a:ext cx="6413704" cy="2965585"/>
          </a:xfrm>
        </p:spPr>
        <p:txBody>
          <a:bodyPr>
            <a:noAutofit/>
          </a:bodyPr>
          <a:lstStyle/>
          <a:p>
            <a:r>
              <a:rPr lang="fi-FI" sz="2400" b="1">
                <a:solidFill>
                  <a:srgbClr val="3494BA"/>
                </a:solidFill>
                <a:latin typeface="Arial"/>
                <a:ea typeface="ADLaM Display"/>
                <a:cs typeface="ADLaM Display"/>
              </a:rPr>
              <a:t>Tanja Vähäoja</a:t>
            </a:r>
            <a:br>
              <a:rPr lang="fi-FI" sz="2400" b="1">
                <a:solidFill>
                  <a:srgbClr val="3494BA"/>
                </a:solidFill>
                <a:latin typeface="Arial"/>
                <a:ea typeface="ADLaM Display"/>
                <a:cs typeface="ADLaM Display"/>
              </a:rPr>
            </a:br>
            <a:r>
              <a:rPr lang="fi-FI" sz="2400">
                <a:latin typeface="Arial"/>
                <a:ea typeface="ADLaM Display"/>
                <a:cs typeface="ADLaM Display"/>
              </a:rPr>
              <a:t>Projektipäällikkö työpaketissa E</a:t>
            </a:r>
            <a:br>
              <a:rPr lang="fi-FI" sz="2400">
                <a:latin typeface="Arial"/>
                <a:ea typeface="ADLaM Display"/>
                <a:cs typeface="ADLaM Display"/>
              </a:rPr>
            </a:br>
            <a:r>
              <a:rPr lang="fi-FI" sz="2400">
                <a:latin typeface="Arial"/>
                <a:ea typeface="ADLaM Display"/>
                <a:cs typeface="ADLaM Display"/>
              </a:rPr>
              <a:t>Suunnittelija Jokilaaksojen koulutuskuntayhtymä </a:t>
            </a:r>
            <a:r>
              <a:rPr lang="fi-FI" sz="2400" err="1">
                <a:latin typeface="Arial"/>
                <a:ea typeface="ADLaM Display"/>
                <a:cs typeface="ADLaM Display"/>
              </a:rPr>
              <a:t>JEDUssa</a:t>
            </a:r>
            <a:br>
              <a:rPr lang="fi-FI" sz="2400">
                <a:latin typeface="Arial"/>
                <a:ea typeface="ADLaM Display"/>
                <a:cs typeface="ADLaM Display"/>
              </a:rPr>
            </a:br>
            <a:r>
              <a:rPr lang="fi-FI" sz="2400">
                <a:latin typeface="Arial"/>
                <a:ea typeface="ADLaM Display"/>
                <a:cs typeface="ADLaM Display"/>
                <a:hlinkClick r:id="rId4"/>
              </a:rPr>
              <a:t>tanja.vahaoja@jedu.fi</a:t>
            </a:r>
            <a:br>
              <a:rPr lang="fi-FI" sz="2400">
                <a:latin typeface="Arial"/>
                <a:ea typeface="ADLaM Display"/>
                <a:cs typeface="ADLaM Display"/>
              </a:rPr>
            </a:br>
            <a:r>
              <a:rPr lang="fi-FI" sz="2400">
                <a:latin typeface="Arial"/>
                <a:ea typeface="ADLaM Display"/>
                <a:cs typeface="ADLaM Display"/>
              </a:rPr>
              <a:t>p. 040 1508438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73598-E5BA-6810-726D-21C432F1ED9F}"/>
              </a:ext>
            </a:extLst>
          </p:cNvPr>
          <p:cNvSpPr txBox="1"/>
          <p:nvPr/>
        </p:nvSpPr>
        <p:spPr>
          <a:xfrm>
            <a:off x="5558961" y="1590260"/>
            <a:ext cx="158990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>
                <a:latin typeface="Arial"/>
                <a:ea typeface="Calibri"/>
                <a:cs typeface="Calibri"/>
              </a:rPr>
              <a:t>JEDU</a:t>
            </a:r>
            <a:endParaRPr lang="en-US" sz="3200" b="1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CB944-EB43-F5E0-7D2E-63283A2569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5634" r="20872" b="254"/>
          <a:stretch/>
        </p:blipFill>
        <p:spPr>
          <a:xfrm>
            <a:off x="2213917" y="2468683"/>
            <a:ext cx="2977207" cy="29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4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472DD-8854-DDC8-8380-C52559E92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A6A19F2E-EFDE-2AC2-1F6D-FF7CD33DDFFB}"/>
              </a:ext>
            </a:extLst>
          </p:cNvPr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00F0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0455EEB-2A40-FDF3-7C68-DD8E9B6F96FB}"/>
              </a:ext>
            </a:extLst>
          </p:cNvPr>
          <p:cNvSpPr/>
          <p:nvPr/>
        </p:nvSpPr>
        <p:spPr>
          <a:xfrm>
            <a:off x="12000" y="6181167"/>
            <a:ext cx="12168000" cy="720000"/>
          </a:xfrm>
          <a:prstGeom prst="rect">
            <a:avLst/>
          </a:prstGeom>
          <a:solidFill>
            <a:srgbClr val="00F0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Kuva 4" descr="Kuva, joka sisältää kohteen teksti, Fontti, valkoinen, typografia&#10;&#10;Kuvaus luotu automaattisesti">
            <a:extLst>
              <a:ext uri="{FF2B5EF4-FFF2-40B4-BE49-F238E27FC236}">
                <a16:creationId xmlns:a16="http://schemas.microsoft.com/office/drawing/2014/main" id="{4B8011D1-1291-4318-FBBF-87D320D9F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" y="6320872"/>
            <a:ext cx="2880000" cy="440590"/>
          </a:xfrm>
          <a:prstGeom prst="rect">
            <a:avLst/>
          </a:prstGeom>
        </p:spPr>
      </p:pic>
      <p:pic>
        <p:nvPicPr>
          <p:cNvPr id="2" name="Kuva 1" descr="Kuva, joka sisältää kohteen Grafiikka, ympyrä, symboli, logo&#10;&#10;Kuvaus luotu automaattisesti">
            <a:extLst>
              <a:ext uri="{FF2B5EF4-FFF2-40B4-BE49-F238E27FC236}">
                <a16:creationId xmlns:a16="http://schemas.microsoft.com/office/drawing/2014/main" id="{39970B94-B0CC-DA71-E267-F7CA6BA3A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00" y="5037099"/>
            <a:ext cx="1080000" cy="1144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FFCBE7-157D-F8A2-263A-8A760CB4EE62}"/>
              </a:ext>
            </a:extLst>
          </p:cNvPr>
          <p:cNvSpPr txBox="1"/>
          <p:nvPr/>
        </p:nvSpPr>
        <p:spPr>
          <a:xfrm>
            <a:off x="3487616" y="384908"/>
            <a:ext cx="7936522" cy="60324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 dirty="0">
                <a:solidFill>
                  <a:srgbClr val="0070C0"/>
                </a:solidFill>
                <a:cs typeface="Segoe UI"/>
              </a:rPr>
              <a:t>TOIMENPITEITÄ:</a:t>
            </a:r>
            <a:endParaRPr lang="en-US" b="1" dirty="0">
              <a:solidFill>
                <a:srgbClr val="0070C0"/>
              </a:solidFill>
            </a:endParaRPr>
          </a:p>
          <a:p>
            <a:endParaRPr lang="fi-FI" sz="2000" dirty="0"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fi-FI" sz="2000" b="1" dirty="0">
                <a:solidFill>
                  <a:srgbClr val="0070C0"/>
                </a:solidFill>
                <a:cs typeface="Segoe UI"/>
              </a:rPr>
              <a:t>Jatkokehittäminen:</a:t>
            </a:r>
            <a:r>
              <a:rPr lang="fi-FI" sz="2000" dirty="0">
                <a:solidFill>
                  <a:srgbClr val="0070C0"/>
                </a:solidFill>
                <a:cs typeface="Segoe UI"/>
              </a:rPr>
              <a:t> </a:t>
            </a:r>
            <a:br>
              <a:rPr lang="fi-FI" sz="600" dirty="0">
                <a:cs typeface="Segoe UI"/>
              </a:rPr>
            </a:br>
            <a:r>
              <a:rPr lang="en-US" sz="600" dirty="0">
                <a:cs typeface="Segoe UI"/>
              </a:rPr>
              <a:t>​</a:t>
            </a:r>
            <a:r>
              <a:rPr lang="fi-FI" sz="600" dirty="0">
                <a:cs typeface="Segoe UI"/>
              </a:rPr>
              <a:t>​</a:t>
            </a:r>
            <a:endParaRPr lang="fi-FI" dirty="0"/>
          </a:p>
          <a:p>
            <a:r>
              <a:rPr lang="fi-FI" sz="2000" dirty="0">
                <a:cs typeface="Arial"/>
              </a:rPr>
              <a:t>Materiaalien päivittäminen, VIERKO 1. kehitettyjen tai pilotoitujen           teknisten ratkaisujen käyttäjäkunnan laajentaminen</a:t>
            </a:r>
            <a:br>
              <a:rPr lang="fi-FI" sz="2000" dirty="0">
                <a:cs typeface="Arial"/>
              </a:rPr>
            </a:br>
            <a:r>
              <a:rPr lang="fi-FI" sz="2000" dirty="0">
                <a:cs typeface="Arial"/>
              </a:rPr>
              <a:t>​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err="1">
                <a:solidFill>
                  <a:srgbClr val="0070C0"/>
                </a:solidFill>
                <a:cs typeface="Segoe UI"/>
              </a:rPr>
              <a:t>Opettajan</a:t>
            </a:r>
            <a:r>
              <a:rPr lang="en-US" sz="2000" b="1" dirty="0">
                <a:solidFill>
                  <a:srgbClr val="0070C0"/>
                </a:solidFill>
                <a:cs typeface="Segoe UI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Segoe UI"/>
              </a:rPr>
              <a:t>rooli</a:t>
            </a:r>
            <a:r>
              <a:rPr lang="en-US" sz="2000" b="1" dirty="0">
                <a:solidFill>
                  <a:srgbClr val="0070C0"/>
                </a:solidFill>
                <a:cs typeface="Segoe UI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Segoe UI"/>
              </a:rPr>
              <a:t>kielitietoisen</a:t>
            </a:r>
            <a:r>
              <a:rPr lang="en-US" sz="2000" b="1" dirty="0">
                <a:solidFill>
                  <a:srgbClr val="0070C0"/>
                </a:solidFill>
                <a:cs typeface="Segoe UI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Segoe UI"/>
              </a:rPr>
              <a:t>oppimispolun</a:t>
            </a:r>
            <a:r>
              <a:rPr lang="en-US" sz="2000" b="1" dirty="0">
                <a:solidFill>
                  <a:srgbClr val="0070C0"/>
                </a:solidFill>
                <a:cs typeface="Segoe UI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Segoe UI"/>
              </a:rPr>
              <a:t>mahdollistajana</a:t>
            </a:r>
            <a:r>
              <a:rPr lang="en-US" sz="2000" b="1" dirty="0">
                <a:solidFill>
                  <a:srgbClr val="0070C0"/>
                </a:solidFill>
                <a:cs typeface="Segoe UI"/>
              </a:rPr>
              <a:t>:</a:t>
            </a:r>
          </a:p>
          <a:p>
            <a:pPr marL="342900" indent="-342900">
              <a:buFont typeface="Arial"/>
              <a:buChar char="•"/>
            </a:pPr>
            <a:endParaRPr lang="en-US" sz="2000" b="1" dirty="0">
              <a:solidFill>
                <a:srgbClr val="0070C0"/>
              </a:solidFill>
              <a:cs typeface="Segoe UI"/>
            </a:endParaRPr>
          </a:p>
          <a:p>
            <a:r>
              <a:rPr lang="en-US" sz="2000" dirty="0" err="1">
                <a:cs typeface="Segoe UI"/>
              </a:rPr>
              <a:t>Koulutuskalenteri</a:t>
            </a:r>
            <a:r>
              <a:rPr lang="en-US" sz="2000" dirty="0">
                <a:cs typeface="Segoe UI"/>
              </a:rPr>
              <a:t> ja tee se </a:t>
            </a:r>
            <a:r>
              <a:rPr lang="en-US" sz="2000" dirty="0" err="1">
                <a:cs typeface="Segoe UI"/>
              </a:rPr>
              <a:t>itse</a:t>
            </a:r>
            <a:r>
              <a:rPr lang="en-US" sz="2000" dirty="0">
                <a:cs typeface="Segoe UI"/>
              </a:rPr>
              <a:t> -</a:t>
            </a:r>
            <a:r>
              <a:rPr lang="en-US" sz="2000" dirty="0" err="1">
                <a:cs typeface="Segoe UI"/>
              </a:rPr>
              <a:t>koulutuspaketit</a:t>
            </a:r>
            <a:r>
              <a:rPr lang="en-US" sz="2000" dirty="0">
                <a:cs typeface="Segoe UI"/>
              </a:rPr>
              <a:t> </a:t>
            </a:r>
            <a:r>
              <a:rPr lang="en-US" sz="2000" dirty="0" err="1">
                <a:cs typeface="Segoe UI"/>
              </a:rPr>
              <a:t>koulutusorganisaatioille</a:t>
            </a:r>
            <a:endParaRPr lang="en-US" sz="2000" dirty="0">
              <a:cs typeface="Segoe UI"/>
            </a:endParaRPr>
          </a:p>
          <a:p>
            <a:r>
              <a:rPr lang="fi-FI" sz="2000" dirty="0">
                <a:cs typeface="Segoe UI"/>
              </a:rPr>
              <a:t>​</a:t>
            </a:r>
            <a:r>
              <a:rPr lang="en-US" sz="2000" dirty="0">
                <a:cs typeface="Segoe UI"/>
              </a:rPr>
              <a:t>​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err="1">
                <a:solidFill>
                  <a:srgbClr val="0070C0"/>
                </a:solidFill>
                <a:cs typeface="Segoe UI"/>
              </a:rPr>
              <a:t>Henkilöstön</a:t>
            </a:r>
            <a:r>
              <a:rPr lang="en-US" sz="2000" b="1" dirty="0">
                <a:solidFill>
                  <a:srgbClr val="0070C0"/>
                </a:solidFill>
                <a:cs typeface="Segoe UI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Segoe UI"/>
              </a:rPr>
              <a:t>kieli</a:t>
            </a:r>
            <a:r>
              <a:rPr lang="en-US" sz="2000" b="1" dirty="0">
                <a:solidFill>
                  <a:srgbClr val="0070C0"/>
                </a:solidFill>
                <a:cs typeface="Segoe UI"/>
              </a:rPr>
              <a:t>- ja </a:t>
            </a:r>
            <a:r>
              <a:rPr lang="en-US" sz="2000" b="1" dirty="0" err="1">
                <a:solidFill>
                  <a:srgbClr val="0070C0"/>
                </a:solidFill>
                <a:cs typeface="Segoe UI"/>
              </a:rPr>
              <a:t>monikulttuurisuus</a:t>
            </a:r>
            <a:r>
              <a:rPr lang="en-US" sz="2000" b="1" dirty="0">
                <a:solidFill>
                  <a:srgbClr val="0070C0"/>
                </a:solidFill>
                <a:cs typeface="Segoe UI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Segoe UI"/>
              </a:rPr>
              <a:t>koulutus</a:t>
            </a:r>
            <a:r>
              <a:rPr lang="en-US" sz="2000" b="1" dirty="0">
                <a:solidFill>
                  <a:srgbClr val="0070C0"/>
                </a:solidFill>
                <a:cs typeface="Segoe UI"/>
              </a:rPr>
              <a:t>:</a:t>
            </a:r>
          </a:p>
          <a:p>
            <a:endParaRPr lang="en-US" sz="2000" dirty="0">
              <a:cs typeface="Segoe UI"/>
            </a:endParaRPr>
          </a:p>
          <a:p>
            <a:r>
              <a:rPr lang="en-US" sz="2000" dirty="0" err="1">
                <a:cs typeface="Segoe UI"/>
              </a:rPr>
              <a:t>Monikulttuurisuuden</a:t>
            </a:r>
            <a:r>
              <a:rPr lang="en-US" sz="2000" dirty="0">
                <a:cs typeface="Segoe UI"/>
              </a:rPr>
              <a:t> ja </a:t>
            </a:r>
            <a:r>
              <a:rPr lang="en-US" sz="2000" dirty="0" err="1">
                <a:cs typeface="Segoe UI"/>
              </a:rPr>
              <a:t>kielitietoisuuden</a:t>
            </a:r>
            <a:r>
              <a:rPr lang="en-US" sz="2000" dirty="0">
                <a:cs typeface="Segoe UI"/>
              </a:rPr>
              <a:t> </a:t>
            </a:r>
            <a:r>
              <a:rPr lang="en-US" sz="2000" dirty="0" err="1">
                <a:cs typeface="Segoe UI"/>
              </a:rPr>
              <a:t>edistäminen</a:t>
            </a:r>
            <a:r>
              <a:rPr lang="en-US" sz="2000" dirty="0">
                <a:cs typeface="Segoe UI"/>
              </a:rPr>
              <a:t> </a:t>
            </a:r>
            <a:r>
              <a:rPr lang="en-US" sz="2000" dirty="0" err="1">
                <a:cs typeface="Segoe UI"/>
              </a:rPr>
              <a:t>kaksoistutkintoihin</a:t>
            </a:r>
            <a:r>
              <a:rPr lang="en-US" sz="2000" dirty="0">
                <a:cs typeface="Segoe UI"/>
              </a:rPr>
              <a:t> </a:t>
            </a:r>
            <a:r>
              <a:rPr lang="en-US" sz="2000" dirty="0" err="1">
                <a:cs typeface="Segoe UI"/>
              </a:rPr>
              <a:t>liittyen</a:t>
            </a:r>
            <a:r>
              <a:rPr lang="en-US" sz="2000" dirty="0">
                <a:cs typeface="Segoe UI"/>
              </a:rPr>
              <a:t>, </a:t>
            </a:r>
            <a:r>
              <a:rPr lang="en-US" sz="2000" dirty="0" err="1">
                <a:cs typeface="Segoe UI"/>
              </a:rPr>
              <a:t>vieraskielisten</a:t>
            </a:r>
            <a:r>
              <a:rPr lang="en-US" sz="2000" dirty="0">
                <a:cs typeface="Segoe UI"/>
              </a:rPr>
              <a:t> </a:t>
            </a:r>
            <a:r>
              <a:rPr lang="en-US" sz="2000" dirty="0" err="1">
                <a:cs typeface="Segoe UI"/>
              </a:rPr>
              <a:t>opiskelijoiden</a:t>
            </a:r>
            <a:r>
              <a:rPr lang="en-US" sz="2000" dirty="0">
                <a:cs typeface="Segoe UI"/>
              </a:rPr>
              <a:t> </a:t>
            </a:r>
            <a:r>
              <a:rPr lang="en-US" sz="2000" dirty="0" err="1">
                <a:cs typeface="Segoe UI"/>
              </a:rPr>
              <a:t>erityisen</a:t>
            </a:r>
            <a:r>
              <a:rPr lang="en-US" sz="2000" dirty="0">
                <a:cs typeface="Segoe UI"/>
              </a:rPr>
              <a:t> </a:t>
            </a:r>
            <a:r>
              <a:rPr lang="en-US" sz="2000" dirty="0" err="1">
                <a:cs typeface="Segoe UI"/>
              </a:rPr>
              <a:t>tuen</a:t>
            </a:r>
            <a:r>
              <a:rPr lang="en-US" sz="2000" dirty="0">
                <a:cs typeface="Segoe UI"/>
              </a:rPr>
              <a:t> </a:t>
            </a:r>
            <a:r>
              <a:rPr lang="en-US" sz="2000" dirty="0" err="1">
                <a:cs typeface="Segoe UI"/>
              </a:rPr>
              <a:t>tunnistaminen</a:t>
            </a:r>
            <a:r>
              <a:rPr lang="en-US" sz="2000" dirty="0">
                <a:cs typeface="Segoe UI"/>
              </a:rPr>
              <a:t> </a:t>
            </a:r>
          </a:p>
          <a:p>
            <a:r>
              <a:rPr lang="fi-FI" sz="2000" dirty="0">
                <a:cs typeface="Segoe UI"/>
              </a:rPr>
              <a:t>​</a:t>
            </a:r>
            <a:r>
              <a:rPr lang="en-US" sz="2000" dirty="0">
                <a:cs typeface="Segoe UI"/>
              </a:rPr>
              <a:t>​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err="1">
                <a:solidFill>
                  <a:srgbClr val="0070C0"/>
                </a:solidFill>
                <a:cs typeface="Segoe UI"/>
              </a:rPr>
              <a:t>Sidosryhmien</a:t>
            </a:r>
            <a:r>
              <a:rPr lang="en-US" sz="2000" b="1" dirty="0">
                <a:solidFill>
                  <a:srgbClr val="0070C0"/>
                </a:solidFill>
                <a:cs typeface="Segoe UI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Segoe UI"/>
              </a:rPr>
              <a:t>kieli</a:t>
            </a:r>
            <a:r>
              <a:rPr lang="en-US" sz="2000" b="1" dirty="0">
                <a:solidFill>
                  <a:srgbClr val="0070C0"/>
                </a:solidFill>
                <a:cs typeface="Segoe UI"/>
              </a:rPr>
              <a:t>- ja </a:t>
            </a:r>
            <a:r>
              <a:rPr lang="en-US" sz="2000" b="1" dirty="0" err="1">
                <a:solidFill>
                  <a:srgbClr val="0070C0"/>
                </a:solidFill>
                <a:cs typeface="Segoe UI"/>
              </a:rPr>
              <a:t>monikulttuurisuuskoulutukset</a:t>
            </a:r>
            <a:r>
              <a:rPr lang="en-US" sz="2000" b="1" dirty="0">
                <a:solidFill>
                  <a:srgbClr val="0070C0"/>
                </a:solidFill>
                <a:cs typeface="Segoe UI"/>
              </a:rPr>
              <a:t>:</a:t>
            </a:r>
          </a:p>
          <a:p>
            <a:r>
              <a:rPr lang="en-US" sz="2000" dirty="0" err="1">
                <a:cs typeface="Segoe UI"/>
              </a:rPr>
              <a:t>Materiaalien</a:t>
            </a:r>
            <a:r>
              <a:rPr lang="en-US" sz="2000" dirty="0">
                <a:cs typeface="Segoe UI"/>
              </a:rPr>
              <a:t> ja </a:t>
            </a:r>
            <a:r>
              <a:rPr lang="en-US" sz="2000" dirty="0" err="1">
                <a:cs typeface="Segoe UI"/>
              </a:rPr>
              <a:t>koulutuspakettien</a:t>
            </a:r>
            <a:r>
              <a:rPr lang="en-US" sz="2000" dirty="0">
                <a:cs typeface="Segoe UI"/>
              </a:rPr>
              <a:t> </a:t>
            </a:r>
            <a:r>
              <a:rPr lang="en-US" sz="2000" dirty="0" err="1">
                <a:cs typeface="Segoe UI"/>
              </a:rPr>
              <a:t>tekeminen</a:t>
            </a:r>
            <a:endParaRPr lang="en-US" sz="2000" dirty="0">
              <a:cs typeface="Segoe UI"/>
            </a:endParaRPr>
          </a:p>
          <a:p>
            <a:r>
              <a:rPr lang="fi-FI" sz="2000" dirty="0">
                <a:cs typeface="Segoe UI"/>
              </a:rPr>
              <a:t>​</a:t>
            </a:r>
            <a:r>
              <a:rPr lang="en-US" sz="2000" dirty="0">
                <a:cs typeface="Segoe UI"/>
              </a:rPr>
              <a:t>​</a:t>
            </a:r>
          </a:p>
          <a:p>
            <a:r>
              <a:rPr lang="en-US" sz="2000" dirty="0">
                <a:cs typeface="Segoe UI"/>
              </a:rPr>
              <a:t>​</a:t>
            </a:r>
          </a:p>
        </p:txBody>
      </p:sp>
      <p:sp>
        <p:nvSpPr>
          <p:cNvPr id="9" name="Suorakulmio 7">
            <a:extLst>
              <a:ext uri="{FF2B5EF4-FFF2-40B4-BE49-F238E27FC236}">
                <a16:creationId xmlns:a16="http://schemas.microsoft.com/office/drawing/2014/main" id="{03EB0AC2-2629-80B2-3F47-4AB8CAC0DD39}"/>
              </a:ext>
            </a:extLst>
          </p:cNvPr>
          <p:cNvSpPr/>
          <p:nvPr/>
        </p:nvSpPr>
        <p:spPr>
          <a:xfrm>
            <a:off x="-3315" y="1818001"/>
            <a:ext cx="2376000" cy="4424539"/>
          </a:xfrm>
          <a:prstGeom prst="rect">
            <a:avLst/>
          </a:prstGeom>
          <a:solidFill>
            <a:srgbClr val="3494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400" b="1">
                <a:solidFill>
                  <a:schemeClr val="bg1"/>
                </a:solidFill>
                <a:latin typeface="Arial" panose="020B0604020202020204" pitchFamily="34" charset="0"/>
                <a:ea typeface="Aptos Narrow"/>
                <a:cs typeface="Arial" panose="020B0604020202020204" pitchFamily="34" charset="0"/>
              </a:rPr>
              <a:t>VIERKO-hankkeessa aloitetun työn jatkokehittäminen</a:t>
            </a:r>
          </a:p>
          <a:p>
            <a:pPr algn="ctr"/>
            <a:endParaRPr lang="fi-FI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14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Opettajan rooli  kielitietoisen oppimispolun mahdollistajana</a:t>
            </a:r>
          </a:p>
          <a:p>
            <a:pPr algn="ctr"/>
            <a:endParaRPr lang="fi-FI" sz="1400" b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fi-FI" sz="14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Henkilöstön kieli- ja monikulttuurisuus-koulutus</a:t>
            </a:r>
          </a:p>
          <a:p>
            <a:pPr algn="ctr"/>
            <a:endParaRPr lang="fi-FI" sz="1400" b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fi-FI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Työpaikkaohjaajien ja sidosryhmien kieli- ja monikulttuurisuus-osaaminen</a:t>
            </a:r>
          </a:p>
          <a:p>
            <a:pPr algn="ctr"/>
            <a:endParaRPr lang="fi-FI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orakulmio 12">
            <a:extLst>
              <a:ext uri="{FF2B5EF4-FFF2-40B4-BE49-F238E27FC236}">
                <a16:creationId xmlns:a16="http://schemas.microsoft.com/office/drawing/2014/main" id="{AA9D0B98-D952-66CE-B52D-40A11DDB56B4}"/>
              </a:ext>
            </a:extLst>
          </p:cNvPr>
          <p:cNvSpPr/>
          <p:nvPr/>
        </p:nvSpPr>
        <p:spPr>
          <a:xfrm>
            <a:off x="-2862" y="0"/>
            <a:ext cx="2376000" cy="1817914"/>
          </a:xfrm>
          <a:prstGeom prst="rect">
            <a:avLst/>
          </a:prstGeom>
          <a:solidFill>
            <a:srgbClr val="00F0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600" b="1">
                <a:solidFill>
                  <a:srgbClr val="242424"/>
                </a:solidFill>
                <a:latin typeface="Arial"/>
                <a:cs typeface="Arial"/>
              </a:rPr>
              <a:t>E</a:t>
            </a:r>
            <a:r>
              <a:rPr lang="fi-FI" sz="1600" b="1" i="0">
                <a:solidFill>
                  <a:srgbClr val="242424"/>
                </a:solidFill>
                <a:effectLst/>
                <a:latin typeface="Arial"/>
                <a:cs typeface="Arial"/>
              </a:rPr>
              <a:t> –työpaketti</a:t>
            </a:r>
            <a:br>
              <a:rPr lang="fi-FI" sz="14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14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i="0">
                <a:solidFill>
                  <a:srgbClr val="242424"/>
                </a:solidFill>
                <a:effectLst/>
                <a:latin typeface="Arial"/>
                <a:cs typeface="Arial"/>
              </a:rPr>
              <a:t>Henkilöstön osaaminen </a:t>
            </a:r>
            <a:r>
              <a:rPr lang="fi-FI" sz="1400" b="1">
                <a:solidFill>
                  <a:srgbClr val="242424"/>
                </a:solidFill>
                <a:latin typeface="Arial"/>
                <a:cs typeface="Arial"/>
              </a:rPr>
              <a:t>monikulttuurisessa</a:t>
            </a:r>
            <a:r>
              <a:rPr lang="fi-FI" sz="1400" b="1" i="0">
                <a:solidFill>
                  <a:srgbClr val="242424"/>
                </a:solidFill>
                <a:effectLst/>
                <a:latin typeface="Arial"/>
                <a:cs typeface="Arial"/>
              </a:rPr>
              <a:t> oppimisympäristössä</a:t>
            </a:r>
            <a:br>
              <a:rPr lang="fi-FI" sz="14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400" b="1" i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6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903D9B6A-D3FB-DED4-1180-51E4B8DDD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418498"/>
              </p:ext>
            </p:extLst>
          </p:nvPr>
        </p:nvGraphicFramePr>
        <p:xfrm>
          <a:off x="326572" y="370114"/>
          <a:ext cx="10722427" cy="9109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314">
                  <a:extLst>
                    <a:ext uri="{9D8B030D-6E8A-4147-A177-3AD203B41FA5}">
                      <a16:colId xmlns:a16="http://schemas.microsoft.com/office/drawing/2014/main" val="3513269455"/>
                    </a:ext>
                  </a:extLst>
                </a:gridCol>
                <a:gridCol w="3625252">
                  <a:extLst>
                    <a:ext uri="{9D8B030D-6E8A-4147-A177-3AD203B41FA5}">
                      <a16:colId xmlns:a16="http://schemas.microsoft.com/office/drawing/2014/main" val="3346474020"/>
                    </a:ext>
                  </a:extLst>
                </a:gridCol>
                <a:gridCol w="3602861">
                  <a:extLst>
                    <a:ext uri="{9D8B030D-6E8A-4147-A177-3AD203B41FA5}">
                      <a16:colId xmlns:a16="http://schemas.microsoft.com/office/drawing/2014/main" val="591885852"/>
                    </a:ext>
                  </a:extLst>
                </a:gridCol>
              </a:tblGrid>
              <a:tr h="582017"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Arial"/>
                        </a:rPr>
                        <a:t>Kehittämisen tavoite</a:t>
                      </a:r>
                    </a:p>
                  </a:txBody>
                  <a:tcPr>
                    <a:solidFill>
                      <a:srgbClr val="59B7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Arial"/>
                        </a:rPr>
                        <a:t>Toimenpiteet ja aikataulu</a:t>
                      </a:r>
                    </a:p>
                  </a:txBody>
                  <a:tcPr>
                    <a:solidFill>
                      <a:srgbClr val="59B7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Arial"/>
                        </a:rPr>
                        <a:t>Tulos</a:t>
                      </a:r>
                    </a:p>
                  </a:txBody>
                  <a:tcPr>
                    <a:solidFill>
                      <a:srgbClr val="59B7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67244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Tavoite 1</a:t>
                      </a:r>
                      <a:r>
                        <a:rPr lang="fi-FI" dirty="0">
                          <a:latin typeface="Arial"/>
                        </a:rPr>
                        <a:t>: VIERKO 1 hankkeessa aloitetun työn jatkokehittäminen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Toimenpide1</a:t>
                      </a:r>
                      <a:r>
                        <a:rPr lang="fi-FI" dirty="0">
                          <a:latin typeface="Arial"/>
                        </a:rPr>
                        <a:t>:Koulutuspakettien päivittäminen ja tekeminen. Yhteistyö muiden työpakettien kanssa </a:t>
                      </a:r>
                      <a:r>
                        <a:rPr lang="fi-FI" dirty="0">
                          <a:solidFill>
                            <a:srgbClr val="00B0F0"/>
                          </a:solidFill>
                          <a:latin typeface="Arial"/>
                        </a:rPr>
                        <a:t>kevät 2025, toteutus syksy 2025-2026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/>
                        </a:rPr>
                        <a:t>Oppilaitoksilla on käytössään valmiit koulutuspaketit jalkautukseen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47838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Toimenpide </a:t>
                      </a:r>
                      <a:r>
                        <a:rPr lang="fi-FI" dirty="0">
                          <a:latin typeface="Arial"/>
                        </a:rPr>
                        <a:t>2: Webinaarin järjestäminen VIERKO 1 tuloksista </a:t>
                      </a:r>
                      <a:r>
                        <a:rPr lang="fi-FI" dirty="0">
                          <a:solidFill>
                            <a:srgbClr val="00B0F0"/>
                          </a:solidFill>
                          <a:latin typeface="Arial"/>
                        </a:rPr>
                        <a:t>helmikuu 2025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/>
                        </a:rPr>
                        <a:t>Tuloswebinaari on </a:t>
                      </a:r>
                      <a:r>
                        <a:rPr lang="fi-FI">
                          <a:latin typeface="Arial"/>
                        </a:rPr>
                        <a:t>järjestetty 27.2.2025 klo 14.30-16</a:t>
                      </a:r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10376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Toimenpide 3</a:t>
                      </a:r>
                      <a:r>
                        <a:rPr lang="fi-FI" dirty="0">
                          <a:latin typeface="Arial"/>
                        </a:rPr>
                        <a:t>: Materiaalin päivittäminen </a:t>
                      </a:r>
                      <a:r>
                        <a:rPr lang="fi-FI" dirty="0">
                          <a:solidFill>
                            <a:srgbClr val="00B0F0"/>
                          </a:solidFill>
                          <a:latin typeface="Arial"/>
                        </a:rPr>
                        <a:t>2025-2026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/>
                        </a:rPr>
                        <a:t>VIERKO 1 materiaalit on päivitetty käyttäjäkokemusten perusteella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43081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Toimenpide 4</a:t>
                      </a:r>
                      <a:r>
                        <a:rPr lang="fi-FI" dirty="0">
                          <a:latin typeface="Arial"/>
                        </a:rPr>
                        <a:t>: VIÈRKO 1kehitettyjen tai pilotoitujen teknisten ratkaisujen käyttäjäkunnan laajentaminen ja työkalujen edelleen kehittäminen</a:t>
                      </a:r>
                    </a:p>
                    <a:p>
                      <a:r>
                        <a:rPr lang="fi-FI" dirty="0">
                          <a:solidFill>
                            <a:srgbClr val="00B0F0"/>
                          </a:solidFill>
                          <a:latin typeface="Arial"/>
                        </a:rPr>
                        <a:t>Valmistelu kevät 2025, työpajat syksy 2025, toteutus 2026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/>
                        </a:rPr>
                        <a:t>Käyttäjiä on enemmän kuin VIERKO 1 päättyessä. </a:t>
                      </a:r>
                    </a:p>
                    <a:p>
                      <a:r>
                        <a:rPr lang="fi-FI" dirty="0">
                          <a:latin typeface="Arial"/>
                        </a:rPr>
                        <a:t>Työkaluista on tehty päivitetyt versiot.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6527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6847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076422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17573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196959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54381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32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63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B9843-75C7-6E67-7A23-36BDBBA62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25F0DF4E-6CDC-7965-D40D-8EA3FE541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575105"/>
              </p:ext>
            </p:extLst>
          </p:nvPr>
        </p:nvGraphicFramePr>
        <p:xfrm>
          <a:off x="326572" y="370115"/>
          <a:ext cx="10722427" cy="851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630">
                  <a:extLst>
                    <a:ext uri="{9D8B030D-6E8A-4147-A177-3AD203B41FA5}">
                      <a16:colId xmlns:a16="http://schemas.microsoft.com/office/drawing/2014/main" val="3513269455"/>
                    </a:ext>
                  </a:extLst>
                </a:gridCol>
                <a:gridCol w="5339936">
                  <a:extLst>
                    <a:ext uri="{9D8B030D-6E8A-4147-A177-3AD203B41FA5}">
                      <a16:colId xmlns:a16="http://schemas.microsoft.com/office/drawing/2014/main" val="3346474020"/>
                    </a:ext>
                  </a:extLst>
                </a:gridCol>
                <a:gridCol w="3602861">
                  <a:extLst>
                    <a:ext uri="{9D8B030D-6E8A-4147-A177-3AD203B41FA5}">
                      <a16:colId xmlns:a16="http://schemas.microsoft.com/office/drawing/2014/main" val="591885852"/>
                    </a:ext>
                  </a:extLst>
                </a:gridCol>
              </a:tblGrid>
              <a:tr h="403867"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Arial"/>
                        </a:rPr>
                        <a:t>Kehittämisen tavoite</a:t>
                      </a:r>
                    </a:p>
                  </a:txBody>
                  <a:tcPr>
                    <a:solidFill>
                      <a:srgbClr val="59B7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Arial"/>
                        </a:rPr>
                        <a:t>Toimenpiteet ja aikataulu</a:t>
                      </a:r>
                    </a:p>
                  </a:txBody>
                  <a:tcPr>
                    <a:solidFill>
                      <a:srgbClr val="59B7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Arial"/>
                        </a:rPr>
                        <a:t>Tulos</a:t>
                      </a:r>
                    </a:p>
                  </a:txBody>
                  <a:tcPr>
                    <a:solidFill>
                      <a:srgbClr val="59B7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67244"/>
                  </a:ext>
                </a:extLst>
              </a:tr>
              <a:tr h="1395924"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Tavoite 2</a:t>
                      </a:r>
                      <a:r>
                        <a:rPr lang="fi-FI" dirty="0">
                          <a:latin typeface="Arial"/>
                        </a:rPr>
                        <a:t>: Opettajan rooli kielitietoisen oppimispolun kehittäjänä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Toimenpide1</a:t>
                      </a:r>
                      <a:r>
                        <a:rPr lang="fi-FI" dirty="0">
                          <a:latin typeface="Arial"/>
                        </a:rPr>
                        <a:t>: </a:t>
                      </a:r>
                      <a:r>
                        <a:rPr lang="fi-FI" dirty="0" err="1">
                          <a:latin typeface="Arial"/>
                        </a:rPr>
                        <a:t>Osaamisenhankintamahdollisuu-det</a:t>
                      </a:r>
                      <a:r>
                        <a:rPr lang="fi-FI" dirty="0">
                          <a:latin typeface="Arial"/>
                        </a:rPr>
                        <a:t> hankkeen aikana ja hankkeen jälkeen: Koulutuskalenteri ja tee- </a:t>
                      </a:r>
                      <a:r>
                        <a:rPr lang="fi-FI" dirty="0" err="1">
                          <a:latin typeface="Arial"/>
                        </a:rPr>
                        <a:t>se-</a:t>
                      </a:r>
                      <a:r>
                        <a:rPr lang="fi-FI" dirty="0">
                          <a:latin typeface="Arial"/>
                        </a:rPr>
                        <a:t> itse- koulutuspaketit. Yhteistyö muiden työpakettien kanssa </a:t>
                      </a:r>
                      <a:r>
                        <a:rPr lang="fi-FI" dirty="0">
                          <a:solidFill>
                            <a:srgbClr val="00B0F0"/>
                          </a:solidFill>
                          <a:latin typeface="Arial"/>
                        </a:rPr>
                        <a:t>maaliskuu 2025-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/>
                        </a:rPr>
                        <a:t>Koulutuskalenterin tekeminen ja perehdytysmateriaalit/ koulutuspaketit oppilaitos omaan jalkauttamiseen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47838"/>
                  </a:ext>
                </a:extLst>
              </a:tr>
              <a:tr h="1395924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Toimenpide 2</a:t>
                      </a:r>
                      <a:r>
                        <a:rPr lang="fi-FI" dirty="0">
                          <a:latin typeface="Arial"/>
                        </a:rPr>
                        <a:t>: Erityisen tuen </a:t>
                      </a:r>
                      <a:r>
                        <a:rPr lang="fi-FI" dirty="0" err="1">
                          <a:latin typeface="Arial"/>
                        </a:rPr>
                        <a:t>tuen</a:t>
                      </a:r>
                      <a:r>
                        <a:rPr lang="fi-FI" dirty="0">
                          <a:latin typeface="Arial"/>
                        </a:rPr>
                        <a:t> tarpeiden tunnistaminen osana </a:t>
                      </a:r>
                      <a:r>
                        <a:rPr lang="fi-FI" dirty="0" err="1">
                          <a:latin typeface="Arial"/>
                        </a:rPr>
                        <a:t>HOKSprosessia</a:t>
                      </a:r>
                      <a:r>
                        <a:rPr lang="fi-FI" dirty="0">
                          <a:latin typeface="Arial"/>
                        </a:rPr>
                        <a:t>: valmiiden testien ja testauskäytänteiden </a:t>
                      </a:r>
                      <a:r>
                        <a:rPr lang="fi-FI" dirty="0" err="1">
                          <a:latin typeface="Arial"/>
                        </a:rPr>
                        <a:t>bencmarking</a:t>
                      </a:r>
                      <a:r>
                        <a:rPr lang="fi-FI" dirty="0">
                          <a:latin typeface="Arial"/>
                        </a:rPr>
                        <a:t> verrokkimaissa. Koulutusten tekeminen. Yhteistyö</a:t>
                      </a:r>
                    </a:p>
                    <a:p>
                      <a:r>
                        <a:rPr lang="fi-FI" dirty="0">
                          <a:latin typeface="Arial"/>
                        </a:rPr>
                        <a:t>Työpaketti K kanssa </a:t>
                      </a:r>
                      <a:r>
                        <a:rPr lang="fi-FI" dirty="0" err="1">
                          <a:latin typeface="Arial"/>
                        </a:rPr>
                        <a:t>kontaktit</a:t>
                      </a:r>
                      <a:r>
                        <a:rPr lang="fi-FI" dirty="0" err="1">
                          <a:solidFill>
                            <a:srgbClr val="00B0F0"/>
                          </a:solidFill>
                          <a:latin typeface="Arial"/>
                        </a:rPr>
                        <a:t>syksy</a:t>
                      </a:r>
                      <a:r>
                        <a:rPr lang="fi-FI" dirty="0">
                          <a:solidFill>
                            <a:srgbClr val="00B0F0"/>
                          </a:solidFill>
                          <a:latin typeface="Arial"/>
                        </a:rPr>
                        <a:t> 2025-,kartoitus,työpajat ja tapaamiset kevät 2026, pilotointi syksy 2026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/>
                        </a:rPr>
                        <a:t>Käyttöönotettavissa vieraskielisille suunnattuja erikielisiä erityisen tuen tunnistamiseen olevia testejä.</a:t>
                      </a:r>
                    </a:p>
                    <a:p>
                      <a:r>
                        <a:rPr lang="fi-FI" dirty="0">
                          <a:latin typeface="Arial"/>
                        </a:rPr>
                        <a:t>Osaaminen vieraskielisten oppimisvaikeuksien tunnistamisesta on vahvistunut.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10376"/>
                  </a:ext>
                </a:extLst>
              </a:tr>
              <a:tr h="824864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Toimenpide 3</a:t>
                      </a:r>
                      <a:r>
                        <a:rPr lang="fi-FI" dirty="0">
                          <a:latin typeface="Arial"/>
                        </a:rPr>
                        <a:t>: Opiskelijapalaute hankkeen toimenpiteistä (kysymykset tehty VIERKO 1) </a:t>
                      </a:r>
                      <a:r>
                        <a:rPr lang="fi-FI" dirty="0">
                          <a:solidFill>
                            <a:srgbClr val="00B0F0"/>
                          </a:solidFill>
                          <a:latin typeface="Arial"/>
                        </a:rPr>
                        <a:t>loppusyksy 2025 ja 2026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/>
                        </a:rPr>
                        <a:t>Näkymä hankkeen toimenpiteiden vaikuttavuudesta ja opiskelijakokemuksesta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43081"/>
                  </a:ext>
                </a:extLst>
              </a:tr>
              <a:tr h="824864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Toimenpide 4</a:t>
                      </a:r>
                      <a:r>
                        <a:rPr lang="fi-FI" dirty="0">
                          <a:latin typeface="Arial"/>
                        </a:rPr>
                        <a:t>: Opiskelijoiden alkukyselyyn kielellisen tukimateriaalin tuottaminen </a:t>
                      </a:r>
                      <a:r>
                        <a:rPr lang="fi-FI" dirty="0">
                          <a:solidFill>
                            <a:srgbClr val="00B0F0"/>
                          </a:solidFill>
                          <a:latin typeface="Arial"/>
                        </a:rPr>
                        <a:t>maaliskuu- 2025, valmis elokuussa 2025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/>
                        </a:rPr>
                        <a:t>Vieraskielisten opiskelijoiden vastausprosentit nousevat ja opiskelijat ymmärtävät kysymysten sisällöt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6527"/>
                  </a:ext>
                </a:extLst>
              </a:tr>
              <a:tr h="372801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6847"/>
                  </a:ext>
                </a:extLst>
              </a:tr>
              <a:tr h="372801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076422"/>
                  </a:ext>
                </a:extLst>
              </a:tr>
              <a:tr h="372801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17573"/>
                  </a:ext>
                </a:extLst>
              </a:tr>
              <a:tr h="372801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196959"/>
                  </a:ext>
                </a:extLst>
              </a:tr>
              <a:tr h="372801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54381"/>
                  </a:ext>
                </a:extLst>
              </a:tr>
              <a:tr h="372801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32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45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95DFD-3245-FBA2-FAB5-9FE3573D3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AFE46CB9-939E-5196-13D6-B43A84EAF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379120"/>
              </p:ext>
            </p:extLst>
          </p:nvPr>
        </p:nvGraphicFramePr>
        <p:xfrm>
          <a:off x="326572" y="370114"/>
          <a:ext cx="10722427" cy="938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756">
                  <a:extLst>
                    <a:ext uri="{9D8B030D-6E8A-4147-A177-3AD203B41FA5}">
                      <a16:colId xmlns:a16="http://schemas.microsoft.com/office/drawing/2014/main" val="3513269455"/>
                    </a:ext>
                  </a:extLst>
                </a:gridCol>
                <a:gridCol w="4435810">
                  <a:extLst>
                    <a:ext uri="{9D8B030D-6E8A-4147-A177-3AD203B41FA5}">
                      <a16:colId xmlns:a16="http://schemas.microsoft.com/office/drawing/2014/main" val="3346474020"/>
                    </a:ext>
                  </a:extLst>
                </a:gridCol>
                <a:gridCol w="3602861">
                  <a:extLst>
                    <a:ext uri="{9D8B030D-6E8A-4147-A177-3AD203B41FA5}">
                      <a16:colId xmlns:a16="http://schemas.microsoft.com/office/drawing/2014/main" val="591885852"/>
                    </a:ext>
                  </a:extLst>
                </a:gridCol>
              </a:tblGrid>
              <a:tr h="859972"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Arial"/>
                        </a:rPr>
                        <a:t>Kehittämisen tavoite</a:t>
                      </a:r>
                    </a:p>
                  </a:txBody>
                  <a:tcPr>
                    <a:solidFill>
                      <a:srgbClr val="59B7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Arial"/>
                        </a:rPr>
                        <a:t>Toimenpiteet ja aikataulu</a:t>
                      </a:r>
                    </a:p>
                  </a:txBody>
                  <a:tcPr>
                    <a:solidFill>
                      <a:srgbClr val="59B7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Arial"/>
                        </a:rPr>
                        <a:t>Tulos</a:t>
                      </a:r>
                    </a:p>
                  </a:txBody>
                  <a:tcPr>
                    <a:solidFill>
                      <a:srgbClr val="59B7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67244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Tavoite 3</a:t>
                      </a:r>
                      <a:r>
                        <a:rPr lang="fi-FI" dirty="0">
                          <a:latin typeface="Arial"/>
                        </a:rPr>
                        <a:t>: Henkilöstön monikulttuurisuuskoulutus ja opiskelijoiden kielikoulutus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Toimenpide1</a:t>
                      </a:r>
                      <a:r>
                        <a:rPr lang="fi-FI" dirty="0">
                          <a:latin typeface="Arial"/>
                        </a:rPr>
                        <a:t>: Opiskelijoiden kielikerhot/koulutukset. Tehdään yhteistyötä työpakettien V ja </a:t>
                      </a:r>
                      <a:r>
                        <a:rPr lang="fi-FI" dirty="0" err="1">
                          <a:latin typeface="Arial"/>
                        </a:rPr>
                        <a:t>Fris</a:t>
                      </a:r>
                      <a:r>
                        <a:rPr lang="fi-FI" dirty="0">
                          <a:latin typeface="Arial"/>
                        </a:rPr>
                        <a:t> kanssa. </a:t>
                      </a:r>
                      <a:r>
                        <a:rPr lang="fi-FI" dirty="0">
                          <a:solidFill>
                            <a:srgbClr val="00B0F0"/>
                          </a:solidFill>
                          <a:latin typeface="Arial"/>
                        </a:rPr>
                        <a:t>Syksy 2025-2026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/>
                        </a:rPr>
                        <a:t>Koulutusmalli, joka auttaa opiskelijoita aloittamaan englannin- tai ruotsinkielen opinnot. 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47838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Toimenpide 2</a:t>
                      </a:r>
                      <a:r>
                        <a:rPr lang="fi-FI" dirty="0">
                          <a:latin typeface="Arial"/>
                        </a:rPr>
                        <a:t>: Monikulttuurisuuden ja kielitietoisuuden edistäminen kaksoistutkintoihin liittyen: toimintamalli lukioyhteistyöhön ja yhteiset koulutus-/perehdytys-tilaisuudet. </a:t>
                      </a:r>
                      <a:r>
                        <a:rPr lang="fi-FI" dirty="0">
                          <a:solidFill>
                            <a:srgbClr val="00B0F0"/>
                          </a:solidFill>
                          <a:latin typeface="Arial"/>
                        </a:rPr>
                        <a:t>Valmistelu syksy 2025, toteutus 2026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/>
                        </a:rPr>
                        <a:t>Toimintamallin luominen lukioyhteistyöhön kaksoistutkintoihin liittyen.</a:t>
                      </a:r>
                    </a:p>
                    <a:p>
                      <a:r>
                        <a:rPr lang="fi-FI" dirty="0">
                          <a:latin typeface="Arial"/>
                        </a:rPr>
                        <a:t>Yhteistyötapaamiset ja koulutustilaisuudet yhdessä lukion kanssa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10376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Toimenpide 3</a:t>
                      </a:r>
                      <a:r>
                        <a:rPr lang="fi-FI" dirty="0">
                          <a:latin typeface="Arial"/>
                        </a:rPr>
                        <a:t>: Työkalujen ja mallien kehittäminen VIERKO 1 vaiheessa laaditun Osaamisen oppaan teemoihin </a:t>
                      </a:r>
                      <a:r>
                        <a:rPr lang="fi-FI" dirty="0">
                          <a:solidFill>
                            <a:srgbClr val="00B0F0"/>
                          </a:solidFill>
                          <a:latin typeface="Arial"/>
                        </a:rPr>
                        <a:t>syksy 2025-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/>
                        </a:rPr>
                        <a:t>Kehittämiskohteet löydetty ja työstetty, jotta opiskelijan saama palvelu paranee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43081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Toimenpide 4</a:t>
                      </a:r>
                      <a:r>
                        <a:rPr lang="fi-FI" dirty="0">
                          <a:latin typeface="Arial"/>
                        </a:rPr>
                        <a:t>: Koulutus lupa-asioissa, jotka mahdollistavat vieraskielisten opiskelijoiden opiskelun (oleskelu- ja työlupa jne.) </a:t>
                      </a:r>
                      <a:r>
                        <a:rPr lang="fi-FI" dirty="0">
                          <a:solidFill>
                            <a:srgbClr val="00B0F0"/>
                          </a:solidFill>
                          <a:latin typeface="Arial"/>
                        </a:rPr>
                        <a:t>syksy 2025-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/>
                        </a:rPr>
                        <a:t>Tehdään koulutusrungot ja järjestetään kaksi webinaaria (marraskuussa 2025 ja 2026)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6527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6847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076422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17573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196959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54381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32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82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DDA52-9A5A-197F-3E5C-B440AFE37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51BDD033-3E34-7C44-A4E6-03332C8CD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842805"/>
              </p:ext>
            </p:extLst>
          </p:nvPr>
        </p:nvGraphicFramePr>
        <p:xfrm>
          <a:off x="391886" y="370114"/>
          <a:ext cx="10657113" cy="7990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3513269455"/>
                    </a:ext>
                  </a:extLst>
                </a:gridCol>
                <a:gridCol w="3625252">
                  <a:extLst>
                    <a:ext uri="{9D8B030D-6E8A-4147-A177-3AD203B41FA5}">
                      <a16:colId xmlns:a16="http://schemas.microsoft.com/office/drawing/2014/main" val="3346474020"/>
                    </a:ext>
                  </a:extLst>
                </a:gridCol>
                <a:gridCol w="3602861">
                  <a:extLst>
                    <a:ext uri="{9D8B030D-6E8A-4147-A177-3AD203B41FA5}">
                      <a16:colId xmlns:a16="http://schemas.microsoft.com/office/drawing/2014/main" val="591885852"/>
                    </a:ext>
                  </a:extLst>
                </a:gridCol>
              </a:tblGrid>
              <a:tr h="664029"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Arial"/>
                        </a:rPr>
                        <a:t>Kehittämisen tavoite</a:t>
                      </a:r>
                    </a:p>
                  </a:txBody>
                  <a:tcPr>
                    <a:solidFill>
                      <a:srgbClr val="59B7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Arial"/>
                        </a:rPr>
                        <a:t>Toimenpiteet ja aikataulu</a:t>
                      </a:r>
                    </a:p>
                  </a:txBody>
                  <a:tcPr>
                    <a:solidFill>
                      <a:srgbClr val="59B7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Arial"/>
                        </a:rPr>
                        <a:t>Tulos</a:t>
                      </a:r>
                    </a:p>
                  </a:txBody>
                  <a:tcPr>
                    <a:solidFill>
                      <a:srgbClr val="59B7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67244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Tavoite 4</a:t>
                      </a:r>
                      <a:r>
                        <a:rPr lang="fi-FI" dirty="0">
                          <a:latin typeface="Arial"/>
                        </a:rPr>
                        <a:t>: Sidosryhmien monikulttuurisuuskoulutus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Toimenpide1</a:t>
                      </a:r>
                      <a:r>
                        <a:rPr lang="fi-FI" dirty="0">
                          <a:latin typeface="Arial"/>
                        </a:rPr>
                        <a:t>: Monikulttuurisuuskoulutus</a:t>
                      </a:r>
                    </a:p>
                    <a:p>
                      <a:r>
                        <a:rPr lang="fi-FI" dirty="0">
                          <a:solidFill>
                            <a:srgbClr val="00B0F0"/>
                          </a:solidFill>
                          <a:latin typeface="Arial"/>
                        </a:rPr>
                        <a:t>Elokuu 2025-2026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/>
                        </a:rPr>
                        <a:t>Osallistuja osaa kohdata opiskelijoita arjessa huomioiden monikulttuurisuuserot (esim. itseohjautuvuus, työturvallisuus, hygienia)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47838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latin typeface="Arial"/>
                        </a:rPr>
                        <a:t>Toimenpide 2</a:t>
                      </a:r>
                      <a:r>
                        <a:rPr lang="fi-FI" dirty="0">
                          <a:latin typeface="Arial"/>
                        </a:rPr>
                        <a:t>: Vieraskielisten osaamisen tunnistaminen</a:t>
                      </a:r>
                    </a:p>
                    <a:p>
                      <a:r>
                        <a:rPr lang="fi-FI" dirty="0">
                          <a:solidFill>
                            <a:srgbClr val="00B0F0"/>
                          </a:solidFill>
                          <a:latin typeface="Arial"/>
                        </a:rPr>
                        <a:t>Toukokuu 2025-2026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/>
                        </a:rPr>
                        <a:t>Tehdään materiaalia vieraskielisten opiskelijoiden osaamisen tunnistamiseen työpaikoilla. Järjestetään koulutuksia.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10376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r>
                        <a:rPr lang="fi-FI" dirty="0">
                          <a:latin typeface="Arial"/>
                        </a:rPr>
                        <a:t>Työpaikkaohjaajakoulutus</a:t>
                      </a:r>
                    </a:p>
                    <a:p>
                      <a:r>
                        <a:rPr lang="fi-FI" dirty="0">
                          <a:latin typeface="Arial"/>
                        </a:rPr>
                        <a:t>(jää kokonaan pois)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43081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6527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6847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076422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17573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196959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54381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latin typeface="Arial"/>
                      </a:endParaRP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32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04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/>
          <a:lstStyle/>
          <a:p>
            <a:r>
              <a:rPr lang="fi-FI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Tavoitetiimien luominen ja työn käynnistäminen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677670"/>
            <a:ext cx="8328660" cy="43513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 </a:t>
            </a:r>
            <a:r>
              <a:rPr lang="fi-FI" b="1" dirty="0">
                <a:solidFill>
                  <a:prstClr val="black"/>
                </a:solidFill>
                <a:latin typeface="Arial"/>
                <a:cs typeface="Arial"/>
              </a:rPr>
              <a:t>2.4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klo </a:t>
            </a:r>
            <a:r>
              <a:rPr lang="fi-FI" b="1" dirty="0">
                <a:solidFill>
                  <a:prstClr val="black"/>
                </a:solidFill>
                <a:latin typeface="Arial"/>
                <a:cs typeface="Arial"/>
              </a:rPr>
              <a:t>8.30-9.30</a:t>
            </a:r>
          </a:p>
          <a:p>
            <a:pPr marL="0" lvl="0" indent="0">
              <a:buNone/>
            </a:pP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merkitsethän </a:t>
            </a:r>
            <a:r>
              <a:rPr lang="fi-FI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viimeistään ti 25.3. 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yhteystietosi</a:t>
            </a:r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</a:p>
          <a:p>
            <a:pPr marL="0" lvl="0" indent="0">
              <a:buNone/>
            </a:pPr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fi-FI" dirty="0"/>
              <a:t>02 </a:t>
            </a:r>
            <a:r>
              <a:rPr lang="fi-FI" dirty="0" err="1"/>
              <a:t>Teams</a:t>
            </a:r>
            <a:r>
              <a:rPr lang="fi-FI" dirty="0"/>
              <a:t>-pyynnöt ja hankkeen yhteyshenkilöt -&gt;   </a:t>
            </a:r>
          </a:p>
          <a:p>
            <a:pPr marL="0" lvl="0" indent="0">
              <a:buNone/>
            </a:pPr>
            <a:r>
              <a:rPr lang="fi-FI" dirty="0"/>
              <a:t>        Tiedostot dokumenttiin ja merkitset samalla, mihin </a:t>
            </a:r>
          </a:p>
          <a:p>
            <a:pPr marL="0" lvl="0" indent="0">
              <a:buNone/>
            </a:pPr>
            <a:r>
              <a:rPr lang="fi-FI" dirty="0"/>
              <a:t>        työpaketti E:n tavoitteeseen ja toimenpiteeseen </a:t>
            </a:r>
          </a:p>
          <a:p>
            <a:pPr marL="0" lvl="0" indent="0">
              <a:buNone/>
            </a:pPr>
            <a:r>
              <a:rPr lang="fi-FI" dirty="0"/>
              <a:t>        tulet mukaan. </a:t>
            </a:r>
          </a:p>
          <a:p>
            <a:pPr marL="0" lvl="0" indent="0">
              <a:buNone/>
            </a:pPr>
            <a:r>
              <a:rPr lang="fi-FI" dirty="0"/>
              <a:t>* Huomioi toimenpiteiden aikataulu!</a:t>
            </a:r>
          </a:p>
          <a:p>
            <a:pPr marL="0" lvl="0" indent="0">
              <a:buNone/>
            </a:pPr>
            <a:endParaRPr lang="fi-FI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9D580-B4CA-E28A-5981-4A5D65EC4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7DB001-ECF0-F8C5-5861-0F34E134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/>
          <a:lstStyle/>
          <a:p>
            <a:r>
              <a:rPr lang="fi-FI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Toiminta ja aikataulut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CAD668-2EFF-4BAB-131D-F68AD713C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677670"/>
            <a:ext cx="8328660" cy="4351338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Kuukausikokoukset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pääsääntöisesti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joka kuukauden 2. keskiviikko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klo </a:t>
            </a:r>
            <a:r>
              <a:rPr lang="fi-FI" sz="1800" dirty="0">
                <a:solidFill>
                  <a:prstClr val="black"/>
                </a:solidFill>
                <a:latin typeface="Arial"/>
                <a:cs typeface="Arial"/>
              </a:rPr>
              <a:t>8.30-9.30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Huom. aloituskerta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 </a:t>
            </a:r>
            <a:r>
              <a:rPr lang="fi-FI" sz="1800" b="1" dirty="0">
                <a:solidFill>
                  <a:prstClr val="black"/>
                </a:solidFill>
                <a:latin typeface="Arial"/>
                <a:cs typeface="Arial"/>
              </a:rPr>
              <a:t>2.4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klo </a:t>
            </a:r>
            <a:r>
              <a:rPr lang="fi-FI" sz="1800" b="1" dirty="0">
                <a:solidFill>
                  <a:prstClr val="black"/>
                </a:solidFill>
                <a:latin typeface="Arial"/>
                <a:cs typeface="Arial"/>
              </a:rPr>
              <a:t>8.30-9.30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tavoitetiimien käynnistyminen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14.5. klo </a:t>
            </a:r>
            <a:r>
              <a:rPr lang="fi-FI" sz="1800" dirty="0">
                <a:solidFill>
                  <a:prstClr val="black"/>
                </a:solidFill>
                <a:latin typeface="Arial"/>
                <a:cs typeface="Arial"/>
              </a:rPr>
              <a:t>8.30</a:t>
            </a: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-9.30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800" dirty="0">
                <a:solidFill>
                  <a:prstClr val="black"/>
                </a:solidFill>
                <a:latin typeface="Arial"/>
                <a:cs typeface="Arial"/>
              </a:rPr>
              <a:t>11.6. klo 8.30-9.30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13.8. klo </a:t>
            </a:r>
            <a:r>
              <a:rPr lang="fi-FI" sz="1800" dirty="0">
                <a:solidFill>
                  <a:prstClr val="black"/>
                </a:solidFill>
                <a:latin typeface="Arial"/>
                <a:cs typeface="Arial"/>
              </a:rPr>
              <a:t>8.30</a:t>
            </a: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-9.30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800" dirty="0">
                <a:solidFill>
                  <a:prstClr val="black"/>
                </a:solidFill>
                <a:latin typeface="Arial"/>
                <a:cs typeface="Arial"/>
              </a:rPr>
              <a:t>10.9. klo 8.30-9.30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800" dirty="0">
                <a:solidFill>
                  <a:prstClr val="black"/>
                </a:solidFill>
                <a:latin typeface="Arial"/>
                <a:cs typeface="Arial"/>
              </a:rPr>
              <a:t>8.10. klo 8.30-9.30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800" dirty="0">
                <a:solidFill>
                  <a:prstClr val="black"/>
                </a:solidFill>
                <a:latin typeface="Arial"/>
                <a:cs typeface="Arial"/>
              </a:rPr>
              <a:t>12.11. klo 8.30-9.30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800" dirty="0">
                <a:solidFill>
                  <a:prstClr val="black"/>
                </a:solidFill>
                <a:latin typeface="Arial"/>
                <a:cs typeface="Arial"/>
              </a:rPr>
              <a:t>10.12. klo 8.30-9.30</a:t>
            </a:r>
          </a:p>
          <a:p>
            <a:pPr marL="0" lvl="0" indent="0">
              <a:buNone/>
            </a:pP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3E510507-3F85-8E18-DFA8-375EDE6AE2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32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0D9ED-391B-4E90-005B-2AC2701E5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B7C77B-384F-3A92-06D2-87C587D1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/>
          <a:lstStyle/>
          <a:p>
            <a:r>
              <a:rPr lang="fi-FI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Toiminta ja aikataulut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7A36F2-DAEE-3C94-7FFF-E48ACBA92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677670"/>
            <a:ext cx="8328660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TP E: blogivuoro on tänä vuonna heinäkuussa (25.6.)</a:t>
            </a:r>
          </a:p>
          <a:p>
            <a:pPr marL="0" indent="0">
              <a:buNone/>
            </a:pP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Seuraava vuoro on tammikuussa 2026.  </a:t>
            </a:r>
          </a:p>
          <a:p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Ideoita otetaan vastaan ja saa myös itse kirjoittaa</a:t>
            </a:r>
          </a:p>
          <a:p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Julkais</a:t>
            </a:r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taan VIERKO2 verkkosivuilla: </a:t>
            </a:r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https://www.keuda.fi/keuda/hankkeet/vierko-2/</a:t>
            </a:r>
            <a:endParaRPr lang="fi-FI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i-FI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Kannattaa muistaa OPH:n tapahtumat mm. erityisen tuen infot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Kaikille avoimia </a:t>
            </a:r>
            <a:r>
              <a:rPr lang="fi-FI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VIERKOn</a:t>
            </a:r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koulutuksia tulossa jälleen, lisätietoa kuukausi-infoissa ja koulutuskalenterissa</a:t>
            </a:r>
          </a:p>
          <a:p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85885601-337C-EB2D-8F83-27C544DF53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4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A2F620B-4E3E-122E-7557-5DD445267EBA}"/>
              </a:ext>
            </a:extLst>
          </p:cNvPr>
          <p:cNvSpPr txBox="1"/>
          <p:nvPr/>
        </p:nvSpPr>
        <p:spPr>
          <a:xfrm>
            <a:off x="2835325" y="1607078"/>
            <a:ext cx="7590558" cy="47859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7000"/>
              </a:lnSpc>
              <a:buFontTx/>
              <a:buAutoNum type="arabicPeriod"/>
            </a:pPr>
            <a:endParaRPr lang="fi-FI" sz="2200" b="1" kern="100" dirty="0"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buFontTx/>
              <a:buAutoNum type="arabicPeriod"/>
            </a:pPr>
            <a:r>
              <a:rPr lang="fi-FI" sz="2200" b="1" kern="100" dirty="0">
                <a:latin typeface="Arial"/>
                <a:ea typeface="Calibri"/>
                <a:cs typeface="Arial"/>
              </a:rPr>
              <a:t>Hankkeen rakenne ja päätavoitteet</a:t>
            </a:r>
          </a:p>
          <a:p>
            <a:pPr marL="342900" indent="-342900">
              <a:lnSpc>
                <a:spcPct val="107000"/>
              </a:lnSpc>
              <a:buFontTx/>
              <a:buAutoNum type="arabicPeriod"/>
            </a:pPr>
            <a:r>
              <a:rPr lang="fi-FI" sz="2200" b="1" kern="100" dirty="0">
                <a:latin typeface="Arial"/>
                <a:ea typeface="Calibri"/>
                <a:cs typeface="Arial"/>
              </a:rPr>
              <a:t>TP</a:t>
            </a:r>
            <a:endParaRPr lang="en-US" dirty="0"/>
          </a:p>
          <a:p>
            <a:pPr marL="342900" indent="-342900">
              <a:lnSpc>
                <a:spcPct val="107000"/>
              </a:lnSpc>
              <a:buFontTx/>
              <a:buAutoNum type="arabicPeriod"/>
            </a:pPr>
            <a:r>
              <a:rPr lang="fi-FI" sz="2200" b="1" kern="100" dirty="0" err="1">
                <a:latin typeface="Arial"/>
                <a:ea typeface="Calibri"/>
                <a:cs typeface="Arial"/>
              </a:rPr>
              <a:t>Teams</a:t>
            </a:r>
            <a:r>
              <a:rPr lang="fi-FI" sz="2200" b="1" kern="100" dirty="0">
                <a:latin typeface="Arial"/>
                <a:ea typeface="Calibri"/>
                <a:cs typeface="Arial"/>
              </a:rPr>
              <a:t> ja verkkosivut</a:t>
            </a:r>
          </a:p>
          <a:p>
            <a:pPr marL="342900" indent="-342900">
              <a:lnSpc>
                <a:spcPct val="107000"/>
              </a:lnSpc>
              <a:buFontTx/>
              <a:buAutoNum type="arabicPeriod"/>
            </a:pPr>
            <a:r>
              <a:rPr lang="fi-FI" sz="2200" b="1" kern="100" dirty="0">
                <a:latin typeface="Arial"/>
                <a:ea typeface="Calibri"/>
                <a:cs typeface="Arial"/>
              </a:rPr>
              <a:t>Yhteystiedot</a:t>
            </a:r>
          </a:p>
          <a:p>
            <a:pPr marL="342900" indent="-342900">
              <a:lnSpc>
                <a:spcPct val="107000"/>
              </a:lnSpc>
              <a:buFontTx/>
              <a:buAutoNum type="arabicPeriod"/>
            </a:pPr>
            <a:r>
              <a:rPr lang="fi-FI" sz="2200" b="1" kern="100" dirty="0">
                <a:latin typeface="Arial"/>
                <a:ea typeface="Calibri"/>
                <a:cs typeface="Arial"/>
              </a:rPr>
              <a:t>Työpaketin jäsenten esittely</a:t>
            </a:r>
          </a:p>
          <a:p>
            <a:pPr marL="342900" indent="-342900">
              <a:lnSpc>
                <a:spcPct val="107000"/>
              </a:lnSpc>
              <a:buFontTx/>
              <a:buAutoNum type="arabicPeriod"/>
            </a:pPr>
            <a:r>
              <a:rPr lang="fi-FI" sz="2200" b="1" kern="100" dirty="0">
                <a:latin typeface="Arial"/>
                <a:ea typeface="Calibri"/>
                <a:cs typeface="Arial"/>
              </a:rPr>
              <a:t>Tavoitteet</a:t>
            </a:r>
          </a:p>
          <a:p>
            <a:pPr marL="342900" indent="-342900">
              <a:lnSpc>
                <a:spcPct val="107000"/>
              </a:lnSpc>
              <a:buFontTx/>
              <a:buAutoNum type="arabicPeriod"/>
            </a:pPr>
            <a:r>
              <a:rPr lang="fi-FI" sz="2200" b="1" kern="100" dirty="0">
                <a:latin typeface="Arial"/>
                <a:ea typeface="Calibri"/>
                <a:cs typeface="Arial"/>
              </a:rPr>
              <a:t>Tavoitetiimit</a:t>
            </a:r>
          </a:p>
          <a:p>
            <a:pPr marL="342900" indent="-342900">
              <a:lnSpc>
                <a:spcPct val="107000"/>
              </a:lnSpc>
              <a:buFontTx/>
              <a:buAutoNum type="arabicPeriod"/>
            </a:pPr>
            <a:r>
              <a:rPr lang="fi-FI" sz="2200" b="1" kern="100" dirty="0">
                <a:latin typeface="Arial"/>
                <a:ea typeface="Calibri"/>
                <a:cs typeface="Arial"/>
              </a:rPr>
              <a:t>Toiminta ja aikataulut</a:t>
            </a:r>
          </a:p>
          <a:p>
            <a:pPr marL="342900" indent="-342900">
              <a:lnSpc>
                <a:spcPct val="107000"/>
              </a:lnSpc>
              <a:buFontTx/>
              <a:buAutoNum type="arabicPeriod"/>
            </a:pPr>
            <a:r>
              <a:rPr lang="fi-FI" sz="2200" b="1" kern="100" dirty="0">
                <a:latin typeface="Arial"/>
                <a:ea typeface="Calibri"/>
                <a:cs typeface="Arial"/>
              </a:rPr>
              <a:t>Kysymyksiä, kommentteja ym.</a:t>
            </a:r>
          </a:p>
          <a:p>
            <a:pPr marL="342900" indent="-342900">
              <a:lnSpc>
                <a:spcPct val="107000"/>
              </a:lnSpc>
              <a:buFontTx/>
              <a:buAutoNum type="arabicPeriod"/>
            </a:pPr>
            <a:endParaRPr lang="fi-FI" sz="22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Tx/>
              <a:buAutoNum type="arabicPeriod"/>
            </a:pPr>
            <a:endParaRPr lang="fi-FI" sz="22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i-FI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2894D82-0C5E-C03C-7807-4972E3CADDD7}"/>
              </a:ext>
            </a:extLst>
          </p:cNvPr>
          <p:cNvSpPr txBox="1"/>
          <p:nvPr/>
        </p:nvSpPr>
        <p:spPr>
          <a:xfrm>
            <a:off x="2779569" y="895004"/>
            <a:ext cx="3852337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i-FI" sz="3200" b="1">
                <a:latin typeface="ADLaM Display"/>
                <a:ea typeface="ADLaM Display"/>
                <a:cs typeface="ADLaM Display"/>
              </a:rPr>
              <a:t>Ohjelmassa tänään</a:t>
            </a:r>
            <a:endParaRPr lang="en-US"/>
          </a:p>
        </p:txBody>
      </p:sp>
      <p:sp>
        <p:nvSpPr>
          <p:cNvPr id="2" name="Ellipsi 1">
            <a:extLst>
              <a:ext uri="{FF2B5EF4-FFF2-40B4-BE49-F238E27FC236}">
                <a16:creationId xmlns:a16="http://schemas.microsoft.com/office/drawing/2014/main" id="{FD43B8DF-A023-A703-CC5F-6410449E45A0}"/>
              </a:ext>
            </a:extLst>
          </p:cNvPr>
          <p:cNvSpPr/>
          <p:nvPr/>
        </p:nvSpPr>
        <p:spPr>
          <a:xfrm>
            <a:off x="7413305" y="3429000"/>
            <a:ext cx="2412000" cy="2340000"/>
          </a:xfrm>
          <a:prstGeom prst="ellipse">
            <a:avLst/>
          </a:prstGeom>
          <a:solidFill>
            <a:srgbClr val="59B7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20637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F647D-482E-B124-0FF9-B38A6B20C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02AA72-EEEC-50C7-28EC-F3025569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/>
          <a:lstStyle/>
          <a:p>
            <a:r>
              <a:rPr lang="fi-FI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Toiminta ja aikataulut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04FA7A-625A-B326-0F22-B68BA33D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677670"/>
            <a:ext cx="8328660" cy="4351338"/>
          </a:xfrm>
        </p:spPr>
        <p:txBody>
          <a:bodyPr>
            <a:normAutofit fontScale="92500" lnSpcReduction="10000"/>
          </a:bodyPr>
          <a:lstStyle/>
          <a:p>
            <a:r>
              <a:rPr lang="fi-FI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Tulossa 2 työpaketin lähitapaamista  </a:t>
            </a:r>
          </a:p>
          <a:p>
            <a:r>
              <a:rPr lang="fi-FI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VIERKO2 kuukausi-infot: </a:t>
            </a:r>
            <a:r>
              <a:rPr lang="fi-FI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Joka kuukauden 2. tiistai klo 14.30-15.30 (alkaen 8.4.), perehtyjä </a:t>
            </a:r>
            <a:r>
              <a:rPr lang="fi-FI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osalistuu</a:t>
            </a:r>
            <a:endParaRPr lang="fi-FI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i-FI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Tapahtumia ja koulutuksia pääset katsomaan täältä: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VIERKO2 </a:t>
            </a:r>
            <a:r>
              <a:rPr lang="fi-FI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Teams</a:t>
            </a:r>
            <a:r>
              <a:rPr lang="fi-FI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-&gt;02 kalenteri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VIERKO2 </a:t>
            </a:r>
            <a:r>
              <a:rPr lang="fi-FI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Teams</a:t>
            </a:r>
            <a:r>
              <a:rPr lang="fi-FI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-&gt;</a:t>
            </a:r>
            <a:r>
              <a:rPr lang="fi-FI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71 Tapahtumat, koulutukset, linkit (myös menneiden tapahtumien diat ja tallenteet)</a:t>
            </a:r>
          </a:p>
          <a:p>
            <a:pPr marL="0" indent="0">
              <a:buNone/>
            </a:pPr>
            <a:endParaRPr lang="fi-FI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i-FI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Muista klikata, </a:t>
            </a:r>
            <a:r>
              <a:rPr lang="fi-FI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näytä kaikki kanavat</a:t>
            </a:r>
            <a:r>
              <a:rPr lang="fi-FI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jos eivät näy!</a:t>
            </a:r>
          </a:p>
          <a:p>
            <a:endParaRPr lang="fi-FI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i-FI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Työpaketti E:n </a:t>
            </a: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viestintä tapahtuu </a:t>
            </a:r>
            <a:r>
              <a:rPr lang="fi-FI" sz="2200" dirty="0" err="1"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-kanavalla ja työpaketin tapaamislinkit tulevat myös sinne, seuraa siis aktiivisesti! </a:t>
            </a:r>
          </a:p>
          <a:p>
            <a:pPr marL="0" indent="0">
              <a:buNone/>
            </a:pP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A3D30C72-DEC9-07DE-04B9-1CE927D72E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86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6532736-A98C-BC5A-478F-D59773222F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258" y="1"/>
            <a:ext cx="7285351" cy="6407888"/>
          </a:xfrm>
          <a:prstGeom prst="rect">
            <a:avLst/>
          </a:prstGeom>
          <a:ln>
            <a:noFill/>
          </a:ln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926AB86-8B37-672E-B436-41CC8AB1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930" y="2139950"/>
            <a:ext cx="4168140" cy="1325563"/>
          </a:xfrm>
        </p:spPr>
        <p:txBody>
          <a:bodyPr/>
          <a:lstStyle/>
          <a:p>
            <a:pPr algn="ctr"/>
            <a:r>
              <a:rPr lang="fi-FI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Kiitos </a:t>
            </a:r>
            <a:r>
              <a:rPr lang="fi-FI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 </a:t>
            </a:r>
            <a:r>
              <a:rPr lang="fi-FI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Tack</a:t>
            </a:r>
            <a:r>
              <a:rPr lang="fi-FI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 </a:t>
            </a:r>
            <a:endParaRPr lang="fi-FI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1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1548A632-B1FB-DCC6-3BCA-5FC64EFC19EB}"/>
              </a:ext>
            </a:extLst>
          </p:cNvPr>
          <p:cNvSpPr/>
          <p:nvPr/>
        </p:nvSpPr>
        <p:spPr>
          <a:xfrm>
            <a:off x="1981625" y="740226"/>
            <a:ext cx="2880000" cy="57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>
                <a:solidFill>
                  <a:schemeClr val="tx1"/>
                </a:solidFill>
                <a:highlight>
                  <a:srgbClr val="FFFF00"/>
                </a:highlight>
              </a:rPr>
              <a:t> V</a:t>
            </a:r>
            <a:r>
              <a:rPr lang="fi-FI" b="1">
                <a:highlight>
                  <a:srgbClr val="FFFF00"/>
                </a:highlight>
              </a:rPr>
              <a:t> </a:t>
            </a:r>
            <a:r>
              <a:rPr lang="fi-FI" b="1"/>
              <a:t>  Vieraskielinen opintotarjonta ja englanninkieliset</a:t>
            </a:r>
          </a:p>
          <a:p>
            <a:pPr algn="ctr"/>
            <a:r>
              <a:rPr lang="fi-FI" b="1"/>
              <a:t>yhteiset tutkinnon osat (</a:t>
            </a:r>
            <a:r>
              <a:rPr lang="fi-FI" b="1" err="1"/>
              <a:t>Gradia</a:t>
            </a:r>
            <a:r>
              <a:rPr lang="fi-FI" b="1"/>
              <a:t>)</a:t>
            </a:r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6A7184BC-EB18-F955-2ECB-27049CAD521C}"/>
              </a:ext>
            </a:extLst>
          </p:cNvPr>
          <p:cNvSpPr/>
          <p:nvPr/>
        </p:nvSpPr>
        <p:spPr>
          <a:xfrm>
            <a:off x="8048833" y="740227"/>
            <a:ext cx="2880000" cy="5760000"/>
          </a:xfrm>
          <a:prstGeom prst="rect">
            <a:avLst/>
          </a:prstGeom>
          <a:solidFill>
            <a:srgbClr val="B8A9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b="1">
                <a:solidFill>
                  <a:schemeClr val="tx1"/>
                </a:solidFill>
                <a:highlight>
                  <a:srgbClr val="FFFF00"/>
                </a:highlight>
              </a:rPr>
              <a:t> I </a:t>
            </a:r>
            <a:r>
              <a:rPr lang="fi-FI" b="1"/>
              <a:t>  Kotimaisten kielten opetus ja selkokielisyys </a:t>
            </a:r>
            <a:br>
              <a:rPr lang="fi-FI" b="1"/>
            </a:br>
            <a:r>
              <a:rPr lang="fi-FI" b="1"/>
              <a:t>(Stadin AO)</a:t>
            </a:r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  <a:p>
            <a:pPr algn="ctr"/>
            <a:endParaRPr lang="fi-FI" b="1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1D5D6F0-F14D-48D5-444B-79D45AE01E60}"/>
              </a:ext>
            </a:extLst>
          </p:cNvPr>
          <p:cNvSpPr/>
          <p:nvPr/>
        </p:nvSpPr>
        <p:spPr>
          <a:xfrm>
            <a:off x="1387961" y="2425824"/>
            <a:ext cx="10243459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>
                <a:solidFill>
                  <a:schemeClr val="tx1"/>
                </a:solidFill>
                <a:highlight>
                  <a:srgbClr val="FFFF00"/>
                </a:highlight>
              </a:rPr>
              <a:t> 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/>
              <a:t>  Miten varmistetaan henkilöstön osaaminen ja saatetaan hankkeen tulokset tietoon ja käyttöön henkilöstölle (oppilaitosten henkilöstö, sidosryhmät)? (TP 3 JEDU)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750572CA-64CA-C987-0442-52B0077CA28E}"/>
              </a:ext>
            </a:extLst>
          </p:cNvPr>
          <p:cNvSpPr/>
          <p:nvPr/>
        </p:nvSpPr>
        <p:spPr>
          <a:xfrm>
            <a:off x="1387963" y="3446286"/>
            <a:ext cx="10243459" cy="900000"/>
          </a:xfrm>
          <a:prstGeom prst="rect">
            <a:avLst/>
          </a:prstGeom>
          <a:solidFill>
            <a:srgbClr val="60A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>
                <a:solidFill>
                  <a:schemeClr val="tx1"/>
                </a:solidFill>
                <a:highlight>
                  <a:srgbClr val="FFFF00"/>
                </a:highlight>
              </a:rPr>
              <a:t> R</a:t>
            </a:r>
            <a:r>
              <a:rPr lang="fi-FI" b="1">
                <a:highlight>
                  <a:srgbClr val="FFFF00"/>
                </a:highlight>
              </a:rPr>
              <a:t> </a:t>
            </a:r>
            <a:r>
              <a:rPr lang="fi-FI" b="1"/>
              <a:t>  Miten varmistetaan muutos koulutuksenjärjestäjien toiminnassa ja saatetaan hankkeen tulokset tietoon ja käyttöön oppilaitoksissa? (TP 4 TREDU ja Haapaveden opisto)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1D3A7C8-7399-C267-23D4-E801918094A5}"/>
              </a:ext>
            </a:extLst>
          </p:cNvPr>
          <p:cNvSpPr/>
          <p:nvPr/>
        </p:nvSpPr>
        <p:spPr>
          <a:xfrm>
            <a:off x="1387962" y="4466748"/>
            <a:ext cx="10254346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b="1">
                <a:solidFill>
                  <a:schemeClr val="tx1"/>
                </a:solidFill>
                <a:highlight>
                  <a:srgbClr val="FFFF00"/>
                </a:highlight>
              </a:rPr>
              <a:t> K </a:t>
            </a:r>
            <a:r>
              <a:rPr lang="fi-FI" b="1"/>
              <a:t>  Miten varmistetaan, että kehitystyö on yhteensopivaa muualla tehtävän työn kanssa, tukee  verkosto-yhteistyötä oppilaitosten toimintaympäristössä ja edesauttaa opiskelijoiden työllistymistä? (TTS)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2155D0E-61A2-B43B-894B-4CE500A74653}"/>
              </a:ext>
            </a:extLst>
          </p:cNvPr>
          <p:cNvSpPr txBox="1"/>
          <p:nvPr/>
        </p:nvSpPr>
        <p:spPr>
          <a:xfrm>
            <a:off x="5195207" y="1129501"/>
            <a:ext cx="2520043" cy="1267837"/>
          </a:xfrm>
          <a:prstGeom prst="downArrow">
            <a:avLst>
              <a:gd name="adj1" fmla="val 81515"/>
              <a:gd name="adj2" fmla="val 30918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i-FI" sz="1400" b="1"/>
              <a:t>Sisällöt, kehittäminen ja aiempien hanketulosten parantaminen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1C10FE0-F3EB-3E7D-8B48-4B945660634B}"/>
              </a:ext>
            </a:extLst>
          </p:cNvPr>
          <p:cNvSpPr txBox="1"/>
          <p:nvPr/>
        </p:nvSpPr>
        <p:spPr>
          <a:xfrm rot="16200000">
            <a:off x="-543554" y="3552706"/>
            <a:ext cx="2520000" cy="781288"/>
          </a:xfrm>
          <a:prstGeom prst="downArrow">
            <a:avLst>
              <a:gd name="adj1" fmla="val 79660"/>
              <a:gd name="adj2" fmla="val 41895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i-FI" sz="1400" b="1"/>
              <a:t>Rakenteet, verkostot  ja perehdyttäminen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02648C97-2F78-4B84-DDE7-73F7D5C9C3D7}"/>
              </a:ext>
            </a:extLst>
          </p:cNvPr>
          <p:cNvSpPr/>
          <p:nvPr/>
        </p:nvSpPr>
        <p:spPr>
          <a:xfrm>
            <a:off x="1387962" y="5483487"/>
            <a:ext cx="10254346" cy="900000"/>
          </a:xfrm>
          <a:prstGeom prst="rect">
            <a:avLst/>
          </a:prstGeom>
          <a:solidFill>
            <a:srgbClr val="3495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sz="2400" b="1">
                <a:solidFill>
                  <a:schemeClr val="tx1"/>
                </a:solidFill>
                <a:highlight>
                  <a:srgbClr val="FFFF00"/>
                </a:highlight>
              </a:rPr>
              <a:t> Å </a:t>
            </a:r>
            <a:r>
              <a:rPr lang="fi-FI" b="1"/>
              <a:t>  </a:t>
            </a:r>
            <a:r>
              <a:rPr lang="fi-FI" b="1" err="1"/>
              <a:t>Svenskspråkigt</a:t>
            </a:r>
            <a:r>
              <a:rPr lang="fi-FI" b="1"/>
              <a:t> </a:t>
            </a:r>
            <a:r>
              <a:rPr lang="fi-FI" b="1" err="1"/>
              <a:t>nätverk</a:t>
            </a:r>
            <a:r>
              <a:rPr lang="fi-FI" b="1"/>
              <a:t> FRIS </a:t>
            </a:r>
            <a:r>
              <a:rPr lang="fi-FI" b="1" err="1"/>
              <a:t>främjar</a:t>
            </a:r>
            <a:r>
              <a:rPr lang="fi-FI" b="1"/>
              <a:t> </a:t>
            </a:r>
            <a:r>
              <a:rPr lang="fi-FI" b="1" err="1"/>
              <a:t>VIERKOs</a:t>
            </a:r>
            <a:r>
              <a:rPr lang="fi-FI" b="1"/>
              <a:t> </a:t>
            </a:r>
            <a:r>
              <a:rPr lang="fi-FI" b="1" err="1"/>
              <a:t>teman</a:t>
            </a:r>
            <a:r>
              <a:rPr lang="fi-FI" b="1"/>
              <a:t> </a:t>
            </a:r>
            <a:r>
              <a:rPr lang="fi-FI" b="1" err="1"/>
              <a:t>på</a:t>
            </a:r>
            <a:r>
              <a:rPr lang="fi-FI" b="1"/>
              <a:t> </a:t>
            </a:r>
            <a:r>
              <a:rPr lang="fi-FI" b="1" err="1"/>
              <a:t>svenska</a:t>
            </a:r>
            <a:r>
              <a:rPr lang="fi-FI" b="1"/>
              <a:t>. (YA koordinerar)</a:t>
            </a:r>
          </a:p>
        </p:txBody>
      </p:sp>
    </p:spTree>
    <p:extLst>
      <p:ext uri="{BB962C8B-B14F-4D97-AF65-F5344CB8AC3E}">
        <p14:creationId xmlns:p14="http://schemas.microsoft.com/office/powerpoint/2010/main" val="186855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85EE5D-88D5-1D55-6D31-0466D4839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70" y="198806"/>
            <a:ext cx="10515600" cy="823912"/>
          </a:xfrm>
        </p:spPr>
        <p:txBody>
          <a:bodyPr>
            <a:normAutofit fontScale="90000"/>
          </a:bodyPr>
          <a:lstStyle/>
          <a:p>
            <a:r>
              <a:rPr lang="fi-FI" b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Osatoteuttajien resurssien jakautuminen</a:t>
            </a:r>
            <a:endParaRPr lang="fi-FI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4184A4-52FF-3167-B4FC-8E519068B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360" y="1053291"/>
            <a:ext cx="6068554" cy="105767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Jokaiselle osatoteuttajalle on korvamerkitty budjetista </a:t>
            </a:r>
            <a:b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20 000 €  yhteiseen tekemiseen. </a:t>
            </a:r>
            <a:br>
              <a:rPr lang="fi-FI" sz="15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500" b="1">
                <a:latin typeface="Arial" panose="020B0604020202020204" pitchFamily="34" charset="0"/>
                <a:cs typeface="Arial" panose="020B0604020202020204" pitchFamily="34" charset="0"/>
              </a:rPr>
              <a:t>Suurimmalla osalla oppilaitoksista tämä tarkoittaa seuraavaa:</a:t>
            </a:r>
            <a:endParaRPr lang="fi-FI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C24E9D-14C3-17EE-9E8B-6FDF62F94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360" y="2319112"/>
            <a:ext cx="6272216" cy="3329439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lphaLcParenR"/>
            </a:pP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Summasta 3750 € on varattu perehtymiseen: joku (jotkut) on kuulolla hankkeen infoissa ja koulutuksissa.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lphaLcParenR"/>
            </a:pP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Vähintään 12 500 € on käytettävä työpakettityöskentelyyn valituissa työpaketeissa.</a:t>
            </a:r>
            <a:b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(työnjako sovitaan työpaketeissa: kaikkien ei kannata tehdä kaikkea. Erityviä tehtäviä ja työn jakamista suositellaan)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lphaLcParenR"/>
            </a:pP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Jäljelle jäävällä osuuden 3750 € voi ohjata joko työpaketti- työskentelyyn tai hankkeen tilaisuuksiin osallistumiseen.</a:t>
            </a:r>
            <a:b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=&gt; resurssin riitettävä kevääseen 2027. Resurssi-intensiivistä aikaa syksy 2025-syksy 2026.</a:t>
            </a:r>
            <a:b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=&gt; sis. myös matkat, ulkopuoliset palvelut </a:t>
            </a:r>
            <a:r>
              <a:rPr lang="fi-FI" sz="1500" err="1">
                <a:latin typeface="Arial" panose="020B0604020202020204" pitchFamily="34" charset="0"/>
                <a:cs typeface="Arial" panose="020B0604020202020204" pitchFamily="34" charset="0"/>
              </a:rPr>
              <a:t>jne</a:t>
            </a:r>
            <a:endParaRPr lang="fi-FI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       =&gt; 3 750+12 500+3 750= 20 000 €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E04C141-C282-2273-B42B-C12172383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91840" y="1022718"/>
            <a:ext cx="4042230" cy="991849"/>
          </a:xfrm>
        </p:spPr>
        <p:txBody>
          <a:bodyPr>
            <a:normAutofit fontScale="85000" lnSpcReduction="20000"/>
          </a:bodyPr>
          <a:lstStyle/>
          <a:p>
            <a:r>
              <a:rPr lang="fi-FI"/>
              <a:t>Jokaiselle organisaatiolle on varattu resurssia myös omaan kehittämiseen. Summa vaihtelee organisaatiokoon mukaan.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18DBFFE-8E22-58A1-25C7-ABD919F7E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91840" y="2141538"/>
            <a:ext cx="3931331" cy="36845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Käytettävissä on summa, joka jää jäljelle, kun yhteiseen kehittämiseen korvamerkitty 20 000 € vähennetään osatoteuttajan kokonaisavustuksen määrästä.</a:t>
            </a:r>
          </a:p>
          <a:p>
            <a:pPr>
              <a:lnSpc>
                <a:spcPct val="120000"/>
              </a:lnSpc>
            </a:pP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Käyttötarkoitus: </a:t>
            </a:r>
            <a:b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jalkauttaminen, </a:t>
            </a:r>
            <a:b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hanketavoitteiden edistäminen omassa organisaatiossa, tiedottaminen,</a:t>
            </a:r>
            <a:b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osallistuminen verkostotyöhön.</a:t>
            </a:r>
          </a:p>
          <a:p>
            <a:pPr>
              <a:lnSpc>
                <a:spcPct val="120000"/>
              </a:lnSpc>
            </a:pP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Sis. matkat ja muut kululajit!</a:t>
            </a:r>
          </a:p>
          <a:p>
            <a:pPr>
              <a:lnSpc>
                <a:spcPct val="120000"/>
              </a:lnSpc>
            </a:pP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Osatoteuttajat myös jakavat hankkeen kyselyitä sovitusti!</a:t>
            </a:r>
          </a:p>
        </p:txBody>
      </p:sp>
    </p:spTree>
    <p:extLst>
      <p:ext uri="{BB962C8B-B14F-4D97-AF65-F5344CB8AC3E}">
        <p14:creationId xmlns:p14="http://schemas.microsoft.com/office/powerpoint/2010/main" val="38193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1B7FCE27-3E99-000A-EB4F-18616CC2BEDF}"/>
              </a:ext>
            </a:extLst>
          </p:cNvPr>
          <p:cNvSpPr txBox="1"/>
          <p:nvPr/>
        </p:nvSpPr>
        <p:spPr>
          <a:xfrm>
            <a:off x="612842" y="612842"/>
            <a:ext cx="19455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Työpaketti</a:t>
            </a:r>
          </a:p>
          <a:p>
            <a:endParaRPr lang="fi-FI" sz="2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fi-FI" sz="1600" dirty="0">
                <a:latin typeface="Arial"/>
                <a:cs typeface="Arial"/>
              </a:rPr>
              <a:t>Projektipäällikkö Tanja Vähäoja, </a:t>
            </a:r>
          </a:p>
          <a:p>
            <a:r>
              <a:rPr lang="fi-FI" sz="1600" dirty="0">
                <a:latin typeface="Arial"/>
                <a:cs typeface="Arial"/>
              </a:rPr>
              <a:t>Jedu</a:t>
            </a:r>
          </a:p>
          <a:p>
            <a:endParaRPr lang="fi-FI" sz="1600" dirty="0">
              <a:latin typeface="Arial"/>
              <a:cs typeface="Arial"/>
            </a:endParaRPr>
          </a:p>
          <a:p>
            <a:r>
              <a:rPr lang="fi-FI" sz="1600" dirty="0">
                <a:latin typeface="Arial"/>
                <a:cs typeface="Arial"/>
              </a:rPr>
              <a:t>Yhteystiedot:</a:t>
            </a:r>
          </a:p>
          <a:p>
            <a:r>
              <a:rPr lang="fi-FI" sz="1600" u="sng" dirty="0" err="1">
                <a:solidFill>
                  <a:schemeClr val="accent5"/>
                </a:solidFill>
                <a:latin typeface="Arial"/>
                <a:cs typeface="Arial"/>
              </a:rPr>
              <a:t>tanja.vahaoja</a:t>
            </a:r>
            <a:r>
              <a:rPr lang="fi-FI" sz="1600" u="sng" dirty="0">
                <a:solidFill>
                  <a:schemeClr val="accent5"/>
                </a:solidFill>
                <a:latin typeface="Arial"/>
                <a:cs typeface="Arial"/>
              </a:rPr>
              <a:t>@</a:t>
            </a:r>
          </a:p>
          <a:p>
            <a:r>
              <a:rPr lang="fi-FI" sz="1600" u="sng" dirty="0">
                <a:solidFill>
                  <a:schemeClr val="accent5"/>
                </a:solidFill>
                <a:latin typeface="Arial"/>
                <a:cs typeface="Arial"/>
              </a:rPr>
              <a:t>jedu.fi</a:t>
            </a:r>
          </a:p>
          <a:p>
            <a:r>
              <a:rPr lang="fi-FI" sz="1600" dirty="0">
                <a:latin typeface="Arial"/>
                <a:cs typeface="Arial"/>
              </a:rPr>
              <a:t>p. 040 1508438</a:t>
            </a:r>
          </a:p>
          <a:p>
            <a:endParaRPr lang="fi-FI" sz="2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DA94809-F295-2422-8B1A-A34AB7A19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05" y="-620054"/>
            <a:ext cx="7567494" cy="76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5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0D27435-C1C4-C97C-EF8B-41C925127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03"/>
          <a:stretch/>
        </p:blipFill>
        <p:spPr>
          <a:xfrm>
            <a:off x="3657600" y="-6786"/>
            <a:ext cx="7358744" cy="642122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72D6DEB-8314-9E45-A910-EB96CBC5EF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516" b="31824"/>
          <a:stretch/>
        </p:blipFill>
        <p:spPr>
          <a:xfrm>
            <a:off x="392637" y="43974"/>
            <a:ext cx="3264962" cy="6370465"/>
          </a:xfrm>
          <a:prstGeom prst="rect">
            <a:avLst/>
          </a:prstGeom>
        </p:spPr>
      </p:pic>
      <p:sp>
        <p:nvSpPr>
          <p:cNvPr id="2" name="Nuoli: Vasen 1">
            <a:extLst>
              <a:ext uri="{FF2B5EF4-FFF2-40B4-BE49-F238E27FC236}">
                <a16:creationId xmlns:a16="http://schemas.microsoft.com/office/drawing/2014/main" id="{F62A5EFE-2D7A-E29A-9899-F2488FA58B2D}"/>
              </a:ext>
            </a:extLst>
          </p:cNvPr>
          <p:cNvSpPr/>
          <p:nvPr/>
        </p:nvSpPr>
        <p:spPr>
          <a:xfrm>
            <a:off x="7442200" y="8636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Nuoli: Vasen 4">
            <a:extLst>
              <a:ext uri="{FF2B5EF4-FFF2-40B4-BE49-F238E27FC236}">
                <a16:creationId xmlns:a16="http://schemas.microsoft.com/office/drawing/2014/main" id="{29517F45-C092-B585-A72B-AB6321F5B057}"/>
              </a:ext>
            </a:extLst>
          </p:cNvPr>
          <p:cNvSpPr/>
          <p:nvPr/>
        </p:nvSpPr>
        <p:spPr>
          <a:xfrm>
            <a:off x="7506208" y="57520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4FD3E90-0424-2425-2992-DB9E57BE1721}"/>
              </a:ext>
            </a:extLst>
          </p:cNvPr>
          <p:cNvSpPr/>
          <p:nvPr/>
        </p:nvSpPr>
        <p:spPr>
          <a:xfrm>
            <a:off x="8484616" y="551918"/>
            <a:ext cx="6367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66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fi-FI" sz="6600" b="1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54FC506-6F6D-249A-9981-1E337D61B581}"/>
              </a:ext>
            </a:extLst>
          </p:cNvPr>
          <p:cNvSpPr/>
          <p:nvPr/>
        </p:nvSpPr>
        <p:spPr>
          <a:xfrm>
            <a:off x="8598916" y="5440402"/>
            <a:ext cx="6367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66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fi-FI" sz="6600" b="1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23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E10EDB-DFA2-ED2F-5DE0-CC84B0F1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>
                <a:latin typeface="ADLaM Display"/>
                <a:ea typeface="+mn-ea"/>
                <a:cs typeface="+mn-cs"/>
              </a:rPr>
              <a:t>Yhteystietojen ilmoittaminen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533434-2CDB-5F76-1625-FA82155AC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fi-FI" dirty="0">
                <a:hlinkClick r:id="rId2"/>
              </a:rPr>
              <a:t>Taulukko</a:t>
            </a:r>
            <a:r>
              <a:rPr lang="fi-FI" dirty="0"/>
              <a:t> löytyy Vierko2-Teamsista kanavalta </a:t>
            </a:r>
            <a:br>
              <a:rPr lang="fi-FI" dirty="0"/>
            </a:br>
            <a:r>
              <a:rPr lang="fi-FI" b="1" dirty="0"/>
              <a:t>02 </a:t>
            </a:r>
            <a:r>
              <a:rPr lang="fi-FI" b="1" dirty="0" err="1"/>
              <a:t>Teams</a:t>
            </a:r>
            <a:r>
              <a:rPr lang="fi-FI" b="1" dirty="0"/>
              <a:t>-pyynnöt ja hankkeen yhteyshenkilöt</a:t>
            </a:r>
            <a:r>
              <a:rPr lang="fi-FI" dirty="0"/>
              <a:t> -&gt; Tiedostot</a:t>
            </a:r>
          </a:p>
          <a:p>
            <a:r>
              <a:rPr lang="fi-FI" dirty="0"/>
              <a:t> valitse välilehti Työpaketteihin osallistuvat</a:t>
            </a:r>
          </a:p>
          <a:p>
            <a:r>
              <a:rPr lang="fi-FI" dirty="0"/>
              <a:t>Jos et ole </a:t>
            </a:r>
            <a:r>
              <a:rPr lang="fi-FI" dirty="0" err="1"/>
              <a:t>Teamsissa</a:t>
            </a:r>
            <a:r>
              <a:rPr lang="fi-FI" dirty="0"/>
              <a:t>-&gt;viestiä Henna </a:t>
            </a:r>
            <a:r>
              <a:rPr lang="fi-FI" dirty="0" err="1"/>
              <a:t>Hyytiälle</a:t>
            </a:r>
            <a:r>
              <a:rPr lang="fi-FI" dirty="0"/>
              <a:t>, että liittää sinut sinne (</a:t>
            </a:r>
            <a:r>
              <a:rPr lang="fi-FI" dirty="0">
                <a:hlinkClick r:id="rId3"/>
              </a:rPr>
              <a:t>henna.hyytia@keuda.fi</a:t>
            </a:r>
            <a:r>
              <a:rPr lang="fi-FI" dirty="0"/>
              <a:t>)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115139A-A25C-E63E-F9A7-00F41C5E19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920" r="39960" b="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0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87F95-F7F4-82B6-4415-3FE1B1099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3EA93E-23E8-30BE-49F2-4B8235D7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453881"/>
          </a:xfrm>
        </p:spPr>
        <p:txBody>
          <a:bodyPr>
            <a:normAutofit fontScale="90000"/>
          </a:bodyPr>
          <a:lstStyle/>
          <a:p>
            <a:r>
              <a:rPr lang="fi-FI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TYÖPAKETTI E:N KANAVA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FFEB65-C8C1-4D3F-081B-66F64E7A8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677670"/>
            <a:ext cx="83286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57EB9974-8FB7-6B13-B804-426247B0D4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5718095-8E54-A43B-F285-83399092C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46" y="695324"/>
            <a:ext cx="8328660" cy="55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632E5-2BDA-1E17-F5FB-762BE565B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132B00-EA9B-A5F3-BB66-D7C9B9C9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Mitä tehdä jos </a:t>
            </a:r>
            <a:r>
              <a:rPr lang="fi-FI" sz="3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Teams</a:t>
            </a:r>
            <a:r>
              <a:rPr lang="fi-FI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temppuilee?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7BF742-06E9-76EB-ABA3-FDF32A08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677670"/>
            <a:ext cx="8328660" cy="4351338"/>
          </a:xfrm>
        </p:spPr>
        <p:txBody>
          <a:bodyPr>
            <a:normAutofit/>
          </a:bodyPr>
          <a:lstStyle/>
          <a:p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Varmista omalta IT-tuelta asetukset ja rajoitukset</a:t>
            </a:r>
          </a:p>
          <a:p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Muista päivittää koneesi säännöllisesti</a:t>
            </a:r>
          </a:p>
          <a:p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Lataa tiedosto omalle koneellesi</a:t>
            </a:r>
          </a:p>
          <a:p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Kokeile avata selaimessa</a:t>
            </a:r>
          </a:p>
          <a:p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Kysy rohkeasi apua projektipäälliköiltä!</a:t>
            </a:r>
          </a:p>
          <a:p>
            <a:endParaRPr lang="fi-FI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496B508-DFF0-F6F5-F12B-BCFD4F1983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62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RKOmallipohjat" id="{D4D80572-9317-4665-8B0D-238CEC7B1C2D}" vid="{32D10B52-81B6-4EBC-80CE-9BB4D887A74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3CF28071C79A14B9F22182B9B92C540" ma:contentTypeVersion="12" ma:contentTypeDescription="Luo uusi asiakirja." ma:contentTypeScope="" ma:versionID="451ba572362deeac84ae9bf24c7096b8">
  <xsd:schema xmlns:xsd="http://www.w3.org/2001/XMLSchema" xmlns:xs="http://www.w3.org/2001/XMLSchema" xmlns:p="http://schemas.microsoft.com/office/2006/metadata/properties" xmlns:ns2="99c4edd6-4692-4bdc-b7c2-f7fdb8cf042f" xmlns:ns3="76be92a1-9c2e-45bd-bc7a-77e2bc8acba2" targetNamespace="http://schemas.microsoft.com/office/2006/metadata/properties" ma:root="true" ma:fieldsID="3b1928f8a7e159815d9a5b385c7db098" ns2:_="" ns3:_="">
    <xsd:import namespace="99c4edd6-4692-4bdc-b7c2-f7fdb8cf042f"/>
    <xsd:import namespace="76be92a1-9c2e-45bd-bc7a-77e2bc8acb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4edd6-4692-4bdc-b7c2-f7fdb8cf0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e26c6a39-ca17-4711-8675-0cb8c6f60f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e92a1-9c2e-45bd-bc7a-77e2bc8acba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3a5905-6c09-4fdb-b610-8a0047d6305c}" ma:internalName="TaxCatchAll" ma:showField="CatchAllData" ma:web="76be92a1-9c2e-45bd-bc7a-77e2bc8acb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be92a1-9c2e-45bd-bc7a-77e2bc8acba2" xsi:nil="true"/>
    <lcf76f155ced4ddcb4097134ff3c332f xmlns="99c4edd6-4692-4bdc-b7c2-f7fdb8cf04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7E9FBF-6CF6-4700-B86E-583616ECFD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AA4CE4-0DEB-4498-998C-2DDD8DF372C4}"/>
</file>

<file path=customXml/itemProps3.xml><?xml version="1.0" encoding="utf-8"?>
<ds:datastoreItem xmlns:ds="http://schemas.openxmlformats.org/officeDocument/2006/customXml" ds:itemID="{38D7E197-5CE7-4725-8BF6-15F6C1AD05D1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99c4edd6-4692-4bdc-b7c2-f7fdb8cf042f"/>
    <ds:schemaRef ds:uri="http://purl.org/dc/terms/"/>
    <ds:schemaRef ds:uri="76be92a1-9c2e-45bd-bc7a-77e2bc8acb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VIERKOmallipohjat</Template>
  <TotalTime>1518</TotalTime>
  <Words>1304</Words>
  <Application>Microsoft Office PowerPoint</Application>
  <PresentationFormat>Laajakuva</PresentationFormat>
  <Paragraphs>221</Paragraphs>
  <Slides>21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31" baseType="lpstr">
      <vt:lpstr>ADLaM Display</vt:lpstr>
      <vt:lpstr>Aptos</vt:lpstr>
      <vt:lpstr>Arial</vt:lpstr>
      <vt:lpstr>Calibri</vt:lpstr>
      <vt:lpstr>Calibri Light</vt:lpstr>
      <vt:lpstr>Segoe UI</vt:lpstr>
      <vt:lpstr>Symbol</vt:lpstr>
      <vt:lpstr>Times New Roman</vt:lpstr>
      <vt:lpstr>Wingdings</vt:lpstr>
      <vt:lpstr>Office-teema</vt:lpstr>
      <vt:lpstr>VIERKO 2</vt:lpstr>
      <vt:lpstr>PowerPoint-esitys</vt:lpstr>
      <vt:lpstr>PowerPoint-esitys</vt:lpstr>
      <vt:lpstr>Osatoteuttajien resurssien jakautuminen</vt:lpstr>
      <vt:lpstr>PowerPoint-esitys</vt:lpstr>
      <vt:lpstr>PowerPoint-esitys</vt:lpstr>
      <vt:lpstr>Yhteystietojen ilmoittaminen</vt:lpstr>
      <vt:lpstr>TYÖPAKETTI E:N KANAVA</vt:lpstr>
      <vt:lpstr>Mitä tehdä jos Teams temppuilee?</vt:lpstr>
      <vt:lpstr>PowerPoint-esitys</vt:lpstr>
      <vt:lpstr>Tanja Vähäoja Projektipäällikkö työpaketissa E Suunnittelija Jokilaaksojen koulutuskuntayhtymä JEDUssa tanja.vahaoja@jedu.fi p. 040 1508438</vt:lpstr>
      <vt:lpstr>PowerPoint-esitys</vt:lpstr>
      <vt:lpstr>PowerPoint-esitys</vt:lpstr>
      <vt:lpstr>PowerPoint-esitys</vt:lpstr>
      <vt:lpstr>PowerPoint-esitys</vt:lpstr>
      <vt:lpstr>PowerPoint-esitys</vt:lpstr>
      <vt:lpstr>Tavoitetiimien luominen ja työn käynnistäminen</vt:lpstr>
      <vt:lpstr>Toiminta ja aikataulut</vt:lpstr>
      <vt:lpstr>Toiminta ja aikataulut</vt:lpstr>
      <vt:lpstr>Toiminta ja aikataulut</vt:lpstr>
      <vt:lpstr>Kiitos  Tack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S2 -opetuksen ja -ohjauksen kehittämis suunnitelma</dc:title>
  <dc:creator>Henna Hyytiä</dc:creator>
  <cp:lastModifiedBy>Tanja Vähäoja</cp:lastModifiedBy>
  <cp:revision>75</cp:revision>
  <dcterms:created xsi:type="dcterms:W3CDTF">2024-06-12T15:15:55Z</dcterms:created>
  <dcterms:modified xsi:type="dcterms:W3CDTF">2025-03-12T13:46:23Z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0x01010003CF28071C79A14B9F22182B9B92C540</vt:lpwstr>
  </property>
  <property fmtid="{D5CDD505-2E9C-101B-9397-08002B2CF9AE}" pid="3" name="Order">
    <vt:r8>2500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